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40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5"/>
  </p:normalViewPr>
  <p:slideViewPr>
    <p:cSldViewPr snapToGrid="0" snapToObjects="1" showGuides="1">
      <p:cViewPr varScale="1">
        <p:scale>
          <a:sx n="113" d="100"/>
          <a:sy n="113" d="100"/>
        </p:scale>
        <p:origin x="4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EE450-6608-AF40-BF74-B42405FC2D18}" type="datetimeFigureOut">
              <a:rPr lang="en-US" smtClean="0"/>
              <a:t>2/8/20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475C6-B767-824A-A624-7015914FFA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2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</a:t>
            </a:r>
            <a:r>
              <a:rPr lang="en-GB" dirty="0" err="1"/>
              <a:t>www.flaticon.com</a:t>
            </a:r>
            <a:r>
              <a:rPr lang="en-GB" dirty="0"/>
              <a:t>/</a:t>
            </a: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A33F1-B262-B842-933B-AC9C3A3D2E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6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495F23-442F-A24F-985E-38AD0AF8F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A51FA7-ED78-3846-94A6-E75790A09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C9060E-B4CC-ED42-8EC4-BCCB66D9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55CCC7-43BC-504F-BFE9-812E1CAA1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24DAA0-9D5F-5641-9636-F953DEDF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A8C02-D0F7-8545-86D0-C52331747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D76C42-2768-6246-8965-F39068650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EC3053-B225-664E-9756-37071243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B6D7D-999F-7D4A-83EB-6206F31A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05CE31-F216-7E45-ABAF-6E88874D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0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31B6C3-679B-DA43-9EC7-9E4CA65D8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846BE6-1855-6D43-8E8D-C811ED2BE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BBDBB1-2356-4448-A49B-C480CE3C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1FC3AD-C4BC-6E40-90E3-A2D0FC03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6A2781-F334-6544-B3FC-EBF96F49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0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916" y="1623920"/>
            <a:ext cx="11542194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5DF5-6975-B04B-AA7E-03B9115AD6E7}" type="datetimeFigureOut">
              <a:rPr lang="en-GB" smtClean="0"/>
              <a:t>08/02/2020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B629-C79C-FA41-92C5-C168B248320B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28"/>
          <p:cNvSpPr/>
          <p:nvPr userDrawn="1"/>
        </p:nvSpPr>
        <p:spPr bwMode="gray">
          <a:xfrm>
            <a:off x="323916" y="0"/>
            <a:ext cx="11542194" cy="1620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lIns="107135" tIns="85708" rIns="107135" bIns="85708" rtlCol="0" anchor="ctr"/>
          <a:lstStyle/>
          <a:p>
            <a:pPr marR="0" algn="ctr" defTabSz="1088449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US" sz="1899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7"/>
          <p:cNvCxnSpPr/>
          <p:nvPr userDrawn="1"/>
        </p:nvCxnSpPr>
        <p:spPr>
          <a:xfrm>
            <a:off x="324000" y="1231485"/>
            <a:ext cx="115452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 bwMode="gray">
          <a:xfrm>
            <a:off x="334825" y="349692"/>
            <a:ext cx="11537467" cy="489969"/>
          </a:xfrm>
          <a:prstGeom prst="rect">
            <a:avLst/>
          </a:prstGeom>
        </p:spPr>
        <p:txBody>
          <a:bodyPr/>
          <a:lstStyle>
            <a:lvl1pPr>
              <a:defRPr lang="en-US" sz="4001" b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34825" y="909131"/>
            <a:ext cx="11537467" cy="253152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noProof="0" dirty="0"/>
              <a:t>Subtitle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A744164-DD42-9741-B301-261A964EFA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65968"/>
          <a:stretch/>
        </p:blipFill>
        <p:spPr>
          <a:xfrm>
            <a:off x="11039671" y="391387"/>
            <a:ext cx="826439" cy="66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4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2FD00-5CB7-EA44-A879-4FB71D51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6FD38E-85B6-2642-BBB7-77D7C6A6A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8D09A-2B51-C74D-8150-0B9824F1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A93A2D-82AC-5547-9A6A-B5FFDE6F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01D12-0DD2-F14C-AF0B-BF6C72E9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6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E32D6-86F4-B748-BB84-E9A74DB9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DDB613-74A4-344E-80FB-BFB98805B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B93662-D216-2145-9E5D-1402D73E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F0B0FA-1DE4-E246-A01C-D7E719126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62DC8-9014-A54D-A0D9-FD5CB14D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5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3F387-6B8F-0945-A69E-C2F166FA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84C39A-6B6E-7B46-93D3-8DE241F76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7D2D4D-5085-194E-8159-878679412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4AD0C1-F40E-E443-8383-C7728F46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99E0D6-8B09-BC4C-B7F6-3E06171C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FAED94-E14B-0740-99D7-0BC429A7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7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3CED7-8289-C144-A3E5-5F95711D7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4B7DDF-0316-164F-B8F3-E41B8EE26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18331C-A68D-5241-B7BA-3963691B2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B5EC76-08AF-D640-937E-94C9AE499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5BF7C95-A77B-2841-A151-5046229546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4FBA723-8186-2C40-B685-F70ABDBE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66FC3C-CF7E-9F42-AED1-141C6285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DA32E1-1B2F-014B-9667-53B17E2C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2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6016A-6769-E44C-8FCA-F0BAB38B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FF67664-D28E-A842-AE20-90D6CE3E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18117A-E51F-DA46-B7A7-5E614B4C0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30422B2-F132-3D47-8423-A9E4989F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1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DC79F4-4B06-7045-BA60-C05DC854C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ED974-ECBA-444D-9077-CDEB6868E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F3C5DF-CDE2-CE44-AC52-490A0CBB5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3B53F-2833-BF45-B2A9-37E054999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BB16A2-43BF-504A-A747-E2E8FBA95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7A7D28-6F20-BE4C-98A1-41E51E45A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97EED3-CBED-E94A-BE53-52239CFC0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88A7E4-7DF9-C14F-91D0-5ED3F0FB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4EF2F1-D6D9-9540-98E9-D0A4C611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0A385-DDEF-8B45-B578-40831964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1EE127-2FC6-2548-9AB5-DCBFA8A51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8925A3-59FE-4044-82B9-387EEDB9B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B2E7A1-5013-C844-918E-5D85D814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CC4EEA-FE98-524F-9139-5EC31F91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36B945-22D2-574D-802E-10F558FE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8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194CEC-4178-4B45-80F2-7655DA521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083428-AB03-9848-B49B-D9F78E569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BBF47D-8B5A-0F43-A449-43EDFE63E3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075F3-BEE3-C648-A1AD-A4A8E88F57D7}" type="datetimeFigureOut">
              <a:rPr lang="en-US" smtClean="0"/>
              <a:t>2/8/20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D7557F-094B-0649-85E5-87720E4D5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3765F-0B7E-054D-987D-EEC4FDDFF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DAD3F-5F33-E044-97ED-4DCD20A27D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1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Connector 4">
            <a:extLst>
              <a:ext uri="{FF2B5EF4-FFF2-40B4-BE49-F238E27FC236}">
                <a16:creationId xmlns:a16="http://schemas.microsoft.com/office/drawing/2014/main" id="{5C55BBFD-B94E-0949-8680-AA13701912E5}"/>
              </a:ext>
            </a:extLst>
          </p:cNvPr>
          <p:cNvCxnSpPr/>
          <p:nvPr/>
        </p:nvCxnSpPr>
        <p:spPr>
          <a:xfrm>
            <a:off x="6674858" y="1943891"/>
            <a:ext cx="126635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B4BAC603-733B-6B4C-802B-0A60F2283E0C}"/>
              </a:ext>
            </a:extLst>
          </p:cNvPr>
          <p:cNvSpPr txBox="1">
            <a:spLocks/>
          </p:cNvSpPr>
          <p:nvPr/>
        </p:nvSpPr>
        <p:spPr>
          <a:xfrm>
            <a:off x="6564151" y="2204443"/>
            <a:ext cx="2754124" cy="727710"/>
          </a:xfrm>
          <a:prstGeom prst="rect">
            <a:avLst/>
          </a:prstGeom>
        </p:spPr>
        <p:txBody>
          <a:bodyPr vert="horz" lIns="109728" tIns="54864" rIns="109728" bIns="54864" rtlCol="0">
            <a:noAutofit/>
          </a:bodyPr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kern="1200" baseline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Bringing expertise in different areas of knowledge on ICT.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3E8477F6-AD61-DC4B-9376-713B6AF28279}"/>
              </a:ext>
            </a:extLst>
          </p:cNvPr>
          <p:cNvSpPr txBox="1">
            <a:spLocks/>
          </p:cNvSpPr>
          <p:nvPr/>
        </p:nvSpPr>
        <p:spPr>
          <a:xfrm>
            <a:off x="6577687" y="1943891"/>
            <a:ext cx="3747247" cy="727486"/>
          </a:xfrm>
          <a:prstGeom prst="rect">
            <a:avLst/>
          </a:prstGeom>
        </p:spPr>
        <p:txBody>
          <a:bodyPr/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Tx/>
              <a:buNone/>
              <a:tabLst/>
              <a:defRPr lang="en-US" sz="1999" b="1" kern="1200" noProof="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4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180 researchers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747B481F-7525-A64A-A0EF-DEBF7EEB048C}"/>
              </a:ext>
            </a:extLst>
          </p:cNvPr>
          <p:cNvSpPr txBox="1"/>
          <p:nvPr/>
        </p:nvSpPr>
        <p:spPr>
          <a:xfrm>
            <a:off x="6557336" y="1494150"/>
            <a:ext cx="76964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2160" b="1" dirty="0">
                <a:solidFill>
                  <a:schemeClr val="accent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</a:p>
        </p:txBody>
      </p:sp>
      <p:cxnSp>
        <p:nvCxnSpPr>
          <p:cNvPr id="83" name="Straight Connector 4">
            <a:extLst>
              <a:ext uri="{FF2B5EF4-FFF2-40B4-BE49-F238E27FC236}">
                <a16:creationId xmlns:a16="http://schemas.microsoft.com/office/drawing/2014/main" id="{241F9AEB-3C69-474A-A5C6-D7BFC2DFC16D}"/>
              </a:ext>
            </a:extLst>
          </p:cNvPr>
          <p:cNvCxnSpPr/>
          <p:nvPr/>
        </p:nvCxnSpPr>
        <p:spPr>
          <a:xfrm>
            <a:off x="6663445" y="3241565"/>
            <a:ext cx="126635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Placeholder 36">
            <a:extLst>
              <a:ext uri="{FF2B5EF4-FFF2-40B4-BE49-F238E27FC236}">
                <a16:creationId xmlns:a16="http://schemas.microsoft.com/office/drawing/2014/main" id="{F079AC38-ABE4-594F-A6CE-BB93CAAA65DA}"/>
              </a:ext>
            </a:extLst>
          </p:cNvPr>
          <p:cNvSpPr txBox="1">
            <a:spLocks/>
          </p:cNvSpPr>
          <p:nvPr/>
        </p:nvSpPr>
        <p:spPr>
          <a:xfrm>
            <a:off x="6564151" y="3876569"/>
            <a:ext cx="2754124" cy="727710"/>
          </a:xfrm>
          <a:prstGeom prst="rect">
            <a:avLst/>
          </a:prstGeom>
        </p:spPr>
        <p:txBody>
          <a:bodyPr vert="horz" lIns="109728" tIns="54864" rIns="109728" bIns="54864" rtlCol="0">
            <a:noAutofit/>
          </a:bodyPr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kern="1200" baseline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national and international R&amp;D and innovation competitive </a:t>
            </a:r>
            <a:r>
              <a:rPr lang="en-US" sz="1200" b="0" dirty="0" err="1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programmes</a:t>
            </a:r>
            <a:r>
              <a:rPr lang="en-US" sz="1200" b="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85" name="Text Placeholder 8">
            <a:extLst>
              <a:ext uri="{FF2B5EF4-FFF2-40B4-BE49-F238E27FC236}">
                <a16:creationId xmlns:a16="http://schemas.microsoft.com/office/drawing/2014/main" id="{BFABBFB4-9A33-8747-8BF0-84B6165656C9}"/>
              </a:ext>
            </a:extLst>
          </p:cNvPr>
          <p:cNvSpPr txBox="1">
            <a:spLocks/>
          </p:cNvSpPr>
          <p:nvPr/>
        </p:nvSpPr>
        <p:spPr>
          <a:xfrm>
            <a:off x="6585924" y="3302497"/>
            <a:ext cx="3747247" cy="727486"/>
          </a:xfrm>
          <a:prstGeom prst="rect">
            <a:avLst/>
          </a:prstGeom>
        </p:spPr>
        <p:txBody>
          <a:bodyPr/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Tx/>
              <a:buNone/>
              <a:tabLst/>
              <a:defRPr lang="en-US" sz="1999" b="1" kern="1200" noProof="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4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107 competitive </a:t>
            </a:r>
          </a:p>
          <a:p>
            <a:pPr>
              <a:defRPr/>
            </a:pPr>
            <a:r>
              <a:rPr lang="en-US" sz="144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projects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F6389402-B4D6-2D48-84AB-E215FFEE8FF0}"/>
              </a:ext>
            </a:extLst>
          </p:cNvPr>
          <p:cNvSpPr txBox="1"/>
          <p:nvPr/>
        </p:nvSpPr>
        <p:spPr>
          <a:xfrm>
            <a:off x="6577686" y="2812971"/>
            <a:ext cx="76964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2160" b="1" dirty="0">
                <a:solidFill>
                  <a:schemeClr val="accent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</a:p>
        </p:txBody>
      </p:sp>
      <p:cxnSp>
        <p:nvCxnSpPr>
          <p:cNvPr id="87" name="Straight Connector 4">
            <a:extLst>
              <a:ext uri="{FF2B5EF4-FFF2-40B4-BE49-F238E27FC236}">
                <a16:creationId xmlns:a16="http://schemas.microsoft.com/office/drawing/2014/main" id="{AD15AEB5-2F2C-794F-8183-40A915F96BE8}"/>
              </a:ext>
            </a:extLst>
          </p:cNvPr>
          <p:cNvCxnSpPr/>
          <p:nvPr/>
        </p:nvCxnSpPr>
        <p:spPr>
          <a:xfrm>
            <a:off x="6682117" y="5231214"/>
            <a:ext cx="126635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Placeholder 36">
            <a:extLst>
              <a:ext uri="{FF2B5EF4-FFF2-40B4-BE49-F238E27FC236}">
                <a16:creationId xmlns:a16="http://schemas.microsoft.com/office/drawing/2014/main" id="{F12748FC-F35E-C242-97EE-88E9ECC92DE1}"/>
              </a:ext>
            </a:extLst>
          </p:cNvPr>
          <p:cNvSpPr txBox="1">
            <a:spLocks/>
          </p:cNvSpPr>
          <p:nvPr/>
        </p:nvSpPr>
        <p:spPr>
          <a:xfrm>
            <a:off x="6564151" y="5586739"/>
            <a:ext cx="2754124" cy="727710"/>
          </a:xfrm>
          <a:prstGeom prst="rect">
            <a:avLst/>
          </a:prstGeom>
        </p:spPr>
        <p:txBody>
          <a:bodyPr vert="horz" lIns="109728" tIns="54864" rIns="109728" bIns="54864" rtlCol="0">
            <a:noAutofit/>
          </a:bodyPr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kern="1200" baseline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Solving the needs of industry partners and contributing to value creation and innovation.</a:t>
            </a:r>
          </a:p>
        </p:txBody>
      </p:sp>
      <p:sp>
        <p:nvSpPr>
          <p:cNvPr id="89" name="Text Placeholder 8">
            <a:extLst>
              <a:ext uri="{FF2B5EF4-FFF2-40B4-BE49-F238E27FC236}">
                <a16:creationId xmlns:a16="http://schemas.microsoft.com/office/drawing/2014/main" id="{F829EC55-87D7-7046-81EB-C799010E86D8}"/>
              </a:ext>
            </a:extLst>
          </p:cNvPr>
          <p:cNvSpPr txBox="1">
            <a:spLocks/>
          </p:cNvSpPr>
          <p:nvPr/>
        </p:nvSpPr>
        <p:spPr>
          <a:xfrm>
            <a:off x="6551251" y="5221520"/>
            <a:ext cx="3747247" cy="727486"/>
          </a:xfrm>
          <a:prstGeom prst="rect">
            <a:avLst/>
          </a:prstGeom>
        </p:spPr>
        <p:txBody>
          <a:bodyPr/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Tx/>
              <a:buNone/>
              <a:tabLst/>
              <a:defRPr lang="en-US" sz="1999" b="1" kern="1200" noProof="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4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 research contracts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F01075B5-ED64-B14E-AAB3-943F6C31BDE4}"/>
              </a:ext>
            </a:extLst>
          </p:cNvPr>
          <p:cNvSpPr txBox="1"/>
          <p:nvPr/>
        </p:nvSpPr>
        <p:spPr>
          <a:xfrm>
            <a:off x="6585923" y="4813647"/>
            <a:ext cx="76964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2160" b="1" dirty="0">
                <a:solidFill>
                  <a:schemeClr val="accent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</a:p>
        </p:txBody>
      </p:sp>
      <p:cxnSp>
        <p:nvCxnSpPr>
          <p:cNvPr id="91" name="Straight Connector 4">
            <a:extLst>
              <a:ext uri="{FF2B5EF4-FFF2-40B4-BE49-F238E27FC236}">
                <a16:creationId xmlns:a16="http://schemas.microsoft.com/office/drawing/2014/main" id="{DCD251BA-DBBB-8344-B7C2-3B1AC07EB417}"/>
              </a:ext>
            </a:extLst>
          </p:cNvPr>
          <p:cNvCxnSpPr/>
          <p:nvPr/>
        </p:nvCxnSpPr>
        <p:spPr>
          <a:xfrm>
            <a:off x="9289058" y="1988818"/>
            <a:ext cx="126635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Placeholder 36">
            <a:extLst>
              <a:ext uri="{FF2B5EF4-FFF2-40B4-BE49-F238E27FC236}">
                <a16:creationId xmlns:a16="http://schemas.microsoft.com/office/drawing/2014/main" id="{C98E9607-A7C3-564F-81E7-DA1F7B2A4390}"/>
              </a:ext>
            </a:extLst>
          </p:cNvPr>
          <p:cNvSpPr txBox="1">
            <a:spLocks/>
          </p:cNvSpPr>
          <p:nvPr/>
        </p:nvSpPr>
        <p:spPr>
          <a:xfrm>
            <a:off x="9186031" y="2599499"/>
            <a:ext cx="2754124" cy="727710"/>
          </a:xfrm>
          <a:prstGeom prst="rect">
            <a:avLst/>
          </a:prstGeom>
        </p:spPr>
        <p:txBody>
          <a:bodyPr vert="horz" lIns="109728" tIns="54864" rIns="109728" bIns="54864" rtlCol="0">
            <a:noAutofit/>
          </a:bodyPr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kern="1200" baseline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quality research outcomes challenging and advancing the state-of-the-art.</a:t>
            </a:r>
          </a:p>
        </p:txBody>
      </p:sp>
      <p:sp>
        <p:nvSpPr>
          <p:cNvPr id="93" name="Text Placeholder 8">
            <a:extLst>
              <a:ext uri="{FF2B5EF4-FFF2-40B4-BE49-F238E27FC236}">
                <a16:creationId xmlns:a16="http://schemas.microsoft.com/office/drawing/2014/main" id="{2190BED3-6376-C441-81C6-84ADFDC382FD}"/>
              </a:ext>
            </a:extLst>
          </p:cNvPr>
          <p:cNvSpPr txBox="1">
            <a:spLocks/>
          </p:cNvSpPr>
          <p:nvPr/>
        </p:nvSpPr>
        <p:spPr>
          <a:xfrm>
            <a:off x="9186031" y="2005879"/>
            <a:ext cx="3747247" cy="727486"/>
          </a:xfrm>
          <a:prstGeom prst="rect">
            <a:avLst/>
          </a:prstGeom>
        </p:spPr>
        <p:txBody>
          <a:bodyPr/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Tx/>
              <a:buNone/>
              <a:tabLst/>
              <a:defRPr lang="en-US" sz="1999" b="1" kern="1200" noProof="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4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283 journal and </a:t>
            </a:r>
          </a:p>
          <a:p>
            <a:pPr>
              <a:defRPr/>
            </a:pPr>
            <a:r>
              <a:rPr lang="en-US" sz="144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 papers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D2E9DBA3-5707-0A48-BA3D-D4D352C24C43}"/>
              </a:ext>
            </a:extLst>
          </p:cNvPr>
          <p:cNvSpPr txBox="1"/>
          <p:nvPr/>
        </p:nvSpPr>
        <p:spPr>
          <a:xfrm>
            <a:off x="9186031" y="1534134"/>
            <a:ext cx="78578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2160" b="1" dirty="0">
                <a:solidFill>
                  <a:schemeClr val="accent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</a:p>
        </p:txBody>
      </p:sp>
      <p:cxnSp>
        <p:nvCxnSpPr>
          <p:cNvPr id="95" name="Straight Connector 4">
            <a:extLst>
              <a:ext uri="{FF2B5EF4-FFF2-40B4-BE49-F238E27FC236}">
                <a16:creationId xmlns:a16="http://schemas.microsoft.com/office/drawing/2014/main" id="{0D63D97C-27F4-ED4C-8FE8-85A8ECCE6635}"/>
              </a:ext>
            </a:extLst>
          </p:cNvPr>
          <p:cNvCxnSpPr/>
          <p:nvPr/>
        </p:nvCxnSpPr>
        <p:spPr>
          <a:xfrm>
            <a:off x="9289060" y="3973916"/>
            <a:ext cx="126635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Placeholder 36">
            <a:extLst>
              <a:ext uri="{FF2B5EF4-FFF2-40B4-BE49-F238E27FC236}">
                <a16:creationId xmlns:a16="http://schemas.microsoft.com/office/drawing/2014/main" id="{DEBE361B-A7D8-D148-9A74-376E4D797931}"/>
              </a:ext>
            </a:extLst>
          </p:cNvPr>
          <p:cNvSpPr txBox="1">
            <a:spLocks/>
          </p:cNvSpPr>
          <p:nvPr/>
        </p:nvSpPr>
        <p:spPr>
          <a:xfrm>
            <a:off x="9207566" y="4239507"/>
            <a:ext cx="2754124" cy="727710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kern="1200" baseline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b="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Doctoral works on hot topics</a:t>
            </a:r>
          </a:p>
        </p:txBody>
      </p:sp>
      <p:sp>
        <p:nvSpPr>
          <p:cNvPr id="97" name="Text Placeholder 8">
            <a:extLst>
              <a:ext uri="{FF2B5EF4-FFF2-40B4-BE49-F238E27FC236}">
                <a16:creationId xmlns:a16="http://schemas.microsoft.com/office/drawing/2014/main" id="{8040016E-C22A-AD44-9AC7-31D0B43D53EE}"/>
              </a:ext>
            </a:extLst>
          </p:cNvPr>
          <p:cNvSpPr txBox="1">
            <a:spLocks/>
          </p:cNvSpPr>
          <p:nvPr/>
        </p:nvSpPr>
        <p:spPr>
          <a:xfrm>
            <a:off x="9186031" y="3991550"/>
            <a:ext cx="3747247" cy="727486"/>
          </a:xfrm>
          <a:prstGeom prst="rect">
            <a:avLst/>
          </a:prstGeom>
        </p:spPr>
        <p:txBody>
          <a:bodyPr/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Tx/>
              <a:buNone/>
              <a:tabLst/>
              <a:defRPr lang="en-US" sz="1999" b="1" kern="1200" noProof="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4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Ph.D. thesis 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731E1C84-22B2-2E4F-B1A1-E78B2FE2BB8D}"/>
              </a:ext>
            </a:extLst>
          </p:cNvPr>
          <p:cNvSpPr txBox="1"/>
          <p:nvPr/>
        </p:nvSpPr>
        <p:spPr>
          <a:xfrm>
            <a:off x="9226106" y="3507956"/>
            <a:ext cx="100720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160" b="1" dirty="0">
                <a:solidFill>
                  <a:schemeClr val="accent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</a:p>
        </p:txBody>
      </p:sp>
      <p:cxnSp>
        <p:nvCxnSpPr>
          <p:cNvPr id="99" name="Straight Connector 4">
            <a:extLst>
              <a:ext uri="{FF2B5EF4-FFF2-40B4-BE49-F238E27FC236}">
                <a16:creationId xmlns:a16="http://schemas.microsoft.com/office/drawing/2014/main" id="{46B66E70-3939-7F4C-84F8-CD2E25ECAD58}"/>
              </a:ext>
            </a:extLst>
          </p:cNvPr>
          <p:cNvCxnSpPr/>
          <p:nvPr/>
        </p:nvCxnSpPr>
        <p:spPr>
          <a:xfrm>
            <a:off x="9285025" y="5111568"/>
            <a:ext cx="126635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 Placeholder 8">
            <a:extLst>
              <a:ext uri="{FF2B5EF4-FFF2-40B4-BE49-F238E27FC236}">
                <a16:creationId xmlns:a16="http://schemas.microsoft.com/office/drawing/2014/main" id="{15EBC95C-1AE0-3840-BDFA-66FAA2D1C435}"/>
              </a:ext>
            </a:extLst>
          </p:cNvPr>
          <p:cNvSpPr txBox="1">
            <a:spLocks/>
          </p:cNvSpPr>
          <p:nvPr/>
        </p:nvSpPr>
        <p:spPr>
          <a:xfrm>
            <a:off x="9192856" y="5134541"/>
            <a:ext cx="2768834" cy="727486"/>
          </a:xfrm>
          <a:prstGeom prst="rect">
            <a:avLst/>
          </a:prstGeom>
        </p:spPr>
        <p:txBody>
          <a:bodyPr/>
          <a:lstStyle>
            <a:lvl1pPr marL="0" marR="0" indent="0" algn="l" defTabSz="1088667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SzPct val="80000"/>
              <a:buFontTx/>
              <a:buNone/>
              <a:tabLst/>
              <a:defRPr lang="en-US" sz="1999" b="1" kern="1200" noProof="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.HelveticaNeueDeskInterface-Regular" charset="-120"/>
              <a:buChar char="-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2018</a:t>
            </a:r>
            <a:r>
              <a:rPr lang="en-US" sz="1440" b="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>
              <a:defRPr/>
            </a:pPr>
            <a:r>
              <a:rPr lang="en-US" sz="1440" b="0" dirty="0">
                <a:solidFill>
                  <a:srgbClr val="CCCCCC">
                    <a:lumMod val="2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LAST AVAILABLE AGGREGATED FIGURES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5157E97-C2F9-2F40-B633-B312DC28E005}"/>
              </a:ext>
            </a:extLst>
          </p:cNvPr>
          <p:cNvSpPr/>
          <p:nvPr/>
        </p:nvSpPr>
        <p:spPr>
          <a:xfrm>
            <a:off x="373895" y="1494150"/>
            <a:ext cx="60835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Information</a:t>
            </a:r>
            <a:r>
              <a:rPr lang="es-ES" sz="2000" dirty="0"/>
              <a:t> </a:t>
            </a:r>
            <a:r>
              <a:rPr lang="es-ES" sz="2000" dirty="0" err="1"/>
              <a:t>Processing</a:t>
            </a:r>
            <a:r>
              <a:rPr lang="es-ES" sz="2000" dirty="0"/>
              <a:t> and </a:t>
            </a:r>
            <a:r>
              <a:rPr lang="es-ES" sz="2000" dirty="0" err="1"/>
              <a:t>Telecommunications</a:t>
            </a:r>
            <a:r>
              <a:rPr lang="es-ES" sz="2000" dirty="0"/>
              <a:t> Center (IPTC) </a:t>
            </a:r>
            <a:r>
              <a:rPr lang="es-ES" sz="2000" dirty="0" err="1"/>
              <a:t>brings</a:t>
            </a:r>
            <a:r>
              <a:rPr lang="es-ES" sz="2000" dirty="0"/>
              <a:t> </a:t>
            </a:r>
            <a:r>
              <a:rPr lang="es-ES_tradnl" sz="2000" dirty="0" err="1"/>
              <a:t>together</a:t>
            </a:r>
            <a:r>
              <a:rPr lang="es-ES_tradnl" sz="2000" dirty="0"/>
              <a:t> </a:t>
            </a:r>
            <a:r>
              <a:rPr lang="es-ES_tradnl" sz="2000" dirty="0" err="1"/>
              <a:t>the</a:t>
            </a:r>
            <a:r>
              <a:rPr lang="es-ES_tradnl" sz="2000" dirty="0"/>
              <a:t> </a:t>
            </a:r>
            <a:r>
              <a:rPr lang="es-ES_tradnl" sz="2000" dirty="0" err="1"/>
              <a:t>expertise</a:t>
            </a:r>
            <a:r>
              <a:rPr lang="es-ES_tradnl" sz="2000" dirty="0"/>
              <a:t> and </a:t>
            </a:r>
            <a:r>
              <a:rPr lang="es-ES_tradnl" sz="2000" dirty="0" err="1"/>
              <a:t>resources</a:t>
            </a:r>
            <a:r>
              <a:rPr lang="es-ES_tradnl" sz="2000" dirty="0"/>
              <a:t> of a </a:t>
            </a:r>
            <a:r>
              <a:rPr lang="es-ES_tradnl" sz="2000" dirty="0" err="1"/>
              <a:t>number</a:t>
            </a:r>
            <a:r>
              <a:rPr lang="es-ES_tradnl" sz="2000" dirty="0"/>
              <a:t> of </a:t>
            </a:r>
            <a:r>
              <a:rPr lang="es-ES_tradnl" sz="2000" dirty="0" err="1"/>
              <a:t>highly</a:t>
            </a:r>
            <a:r>
              <a:rPr lang="es-ES_tradnl" sz="2000" dirty="0"/>
              <a:t> </a:t>
            </a:r>
            <a:r>
              <a:rPr lang="es-ES_tradnl" sz="2000" dirty="0" err="1"/>
              <a:t>competitive</a:t>
            </a:r>
            <a:r>
              <a:rPr lang="es-ES_tradnl" sz="2000" dirty="0"/>
              <a:t> </a:t>
            </a:r>
            <a:r>
              <a:rPr lang="es-ES_tradnl" sz="2000" dirty="0" err="1"/>
              <a:t>research</a:t>
            </a:r>
            <a:r>
              <a:rPr lang="es-ES_tradnl" sz="2000" dirty="0"/>
              <a:t> </a:t>
            </a:r>
            <a:r>
              <a:rPr lang="es-ES_tradnl" sz="2000" dirty="0" err="1"/>
              <a:t>groups</a:t>
            </a:r>
            <a:r>
              <a:rPr lang="es-ES_tradnl" sz="2000" dirty="0"/>
              <a:t> </a:t>
            </a:r>
            <a:r>
              <a:rPr lang="es-ES_tradnl" sz="2000" dirty="0" err="1"/>
              <a:t>working</a:t>
            </a:r>
            <a:r>
              <a:rPr lang="es-ES_tradnl" sz="2000" dirty="0"/>
              <a:t> in </a:t>
            </a:r>
            <a:r>
              <a:rPr lang="es-ES_tradnl" sz="2000" dirty="0" err="1"/>
              <a:t>the</a:t>
            </a:r>
            <a:r>
              <a:rPr lang="es-ES_tradnl" sz="2000" dirty="0"/>
              <a:t> </a:t>
            </a:r>
            <a:r>
              <a:rPr lang="es-ES_tradnl" sz="2000" dirty="0" err="1"/>
              <a:t>fields</a:t>
            </a:r>
            <a:r>
              <a:rPr lang="es-ES_tradnl" sz="2000" dirty="0"/>
              <a:t> of </a:t>
            </a:r>
            <a:r>
              <a:rPr lang="es-ES_tradnl" sz="2000" dirty="0" err="1"/>
              <a:t>Electronics</a:t>
            </a:r>
            <a:r>
              <a:rPr lang="es-ES_tradnl" sz="2000" dirty="0"/>
              <a:t>, </a:t>
            </a:r>
            <a:r>
              <a:rPr lang="es-ES_tradnl" sz="2000" dirty="0" err="1"/>
              <a:t>Communications</a:t>
            </a:r>
            <a:r>
              <a:rPr lang="es-ES_tradnl" sz="2000" dirty="0"/>
              <a:t>, Networks, Computing and Software.</a:t>
            </a:r>
          </a:p>
          <a:p>
            <a:r>
              <a:rPr lang="es-ES" sz="2000" dirty="0"/>
              <a:t> </a:t>
            </a:r>
            <a:r>
              <a:rPr lang="es-ES" sz="2000" dirty="0" err="1"/>
              <a:t>It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largest</a:t>
            </a:r>
            <a:r>
              <a:rPr lang="es-ES" sz="2000" dirty="0"/>
              <a:t> </a:t>
            </a:r>
            <a:r>
              <a:rPr lang="es-ES" sz="2000" dirty="0" err="1"/>
              <a:t>Research</a:t>
            </a:r>
            <a:r>
              <a:rPr lang="es-ES" sz="2000" dirty="0"/>
              <a:t> Center in UPM, </a:t>
            </a:r>
            <a:r>
              <a:rPr lang="es-ES" sz="2000" dirty="0" err="1"/>
              <a:t>actually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first</a:t>
            </a:r>
            <a:r>
              <a:rPr lang="es-ES" sz="2000" dirty="0"/>
              <a:t> </a:t>
            </a:r>
            <a:r>
              <a:rPr lang="es-ES" sz="2000" dirty="0" err="1"/>
              <a:t>one</a:t>
            </a:r>
            <a:r>
              <a:rPr lang="es-ES" sz="2000" dirty="0"/>
              <a:t> in </a:t>
            </a:r>
            <a:r>
              <a:rPr lang="es-ES" sz="2000" dirty="0" err="1"/>
              <a:t>the</a:t>
            </a:r>
            <a:r>
              <a:rPr lang="es-ES" sz="2000" dirty="0"/>
              <a:t> UPM </a:t>
            </a:r>
            <a:r>
              <a:rPr lang="es-ES" sz="2000" dirty="0" err="1"/>
              <a:t>quality</a:t>
            </a:r>
            <a:r>
              <a:rPr lang="es-ES" sz="2000" dirty="0"/>
              <a:t> ranking.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C0B9220-9F36-5C4D-84CE-6CC32E51B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95" y="3898100"/>
            <a:ext cx="5911771" cy="2670261"/>
          </a:xfrm>
          <a:prstGeom prst="rect">
            <a:avLst/>
          </a:prstGeom>
        </p:spPr>
      </p:pic>
      <p:sp>
        <p:nvSpPr>
          <p:cNvPr id="7" name="Título 6">
            <a:extLst>
              <a:ext uri="{FF2B5EF4-FFF2-40B4-BE49-F238E27FC236}">
                <a16:creationId xmlns:a16="http://schemas.microsoft.com/office/drawing/2014/main" id="{EED8DFF5-4CD3-304D-A6AD-AFF1E8C1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000" dirty="0"/>
              <a:t>Information Processing and Telecommunications Center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B9F19308-60CD-B649-8E22-37A408335A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WHO WE ARE</a:t>
            </a:r>
          </a:p>
        </p:txBody>
      </p:sp>
    </p:spTree>
    <p:extLst>
      <p:ext uri="{BB962C8B-B14F-4D97-AF65-F5344CB8AC3E}">
        <p14:creationId xmlns:p14="http://schemas.microsoft.com/office/powerpoint/2010/main" val="1071428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161</Words>
  <Application>Microsoft Macintosh PowerPoint</Application>
  <PresentationFormat>Panorámica</PresentationFormat>
  <Paragraphs>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Information Processing and Telecommunications Center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Processing and Telecommunications Center</dc:title>
  <dc:creator>anamaria.bernardos@upm.es</dc:creator>
  <cp:lastModifiedBy>anamaria.bernardos@upm.es</cp:lastModifiedBy>
  <cp:revision>1</cp:revision>
  <dcterms:created xsi:type="dcterms:W3CDTF">2020-02-08T10:59:44Z</dcterms:created>
  <dcterms:modified xsi:type="dcterms:W3CDTF">2020-02-08T11:05:30Z</dcterms:modified>
</cp:coreProperties>
</file>