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3" r:id="rId3"/>
    <p:sldId id="279" r:id="rId4"/>
    <p:sldId id="269" r:id="rId5"/>
    <p:sldId id="283" r:id="rId6"/>
    <p:sldId id="285" r:id="rId7"/>
    <p:sldId id="284" r:id="rId8"/>
    <p:sldId id="287" r:id="rId9"/>
    <p:sldId id="288" r:id="rId10"/>
    <p:sldId id="289" r:id="rId11"/>
    <p:sldId id="286" r:id="rId12"/>
    <p:sldId id="290" r:id="rId13"/>
    <p:sldId id="270" r:id="rId14"/>
    <p:sldId id="280" r:id="rId15"/>
    <p:sldId id="291" r:id="rId1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961"/>
  </p:normalViewPr>
  <p:slideViewPr>
    <p:cSldViewPr snapToGrid="0" snapToObjects="1">
      <p:cViewPr>
        <p:scale>
          <a:sx n="73" d="100"/>
          <a:sy n="73" d="100"/>
        </p:scale>
        <p:origin x="1976" y="-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80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1F48E-28CF-DB4E-B57B-33F2675934C1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487BD-771B-CE44-B630-A0DB4AEBE98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66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B432D-1131-CA40-BD7D-BA9322C3DA76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A33F1-B262-B842-933B-AC9C3A3D2E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7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A33F1-B262-B842-933B-AC9C3A3D2E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2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A33F1-B262-B842-933B-AC9C3A3D2E5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357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A33F1-B262-B842-933B-AC9C3A3D2E5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282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="0" dirty="0"/>
          </a:p>
          <a:p>
            <a:endParaRPr lang="es-ES_tradnl" b="0" dirty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A33F1-B262-B842-933B-AC9C3A3D2E5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27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A33F1-B262-B842-933B-AC9C3A3D2E5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34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A33F1-B262-B842-933B-AC9C3A3D2E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51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A33F1-B262-B842-933B-AC9C3A3D2E5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13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A33F1-B262-B842-933B-AC9C3A3D2E5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984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A33F1-B262-B842-933B-AC9C3A3D2E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051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A33F1-B262-B842-933B-AC9C3A3D2E5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684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A33F1-B262-B842-933B-AC9C3A3D2E5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442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A33F1-B262-B842-933B-AC9C3A3D2E5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96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A33F1-B262-B842-933B-AC9C3A3D2E5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34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elogramo 18"/>
          <p:cNvSpPr/>
          <p:nvPr userDrawn="1"/>
        </p:nvSpPr>
        <p:spPr>
          <a:xfrm>
            <a:off x="4840941" y="0"/>
            <a:ext cx="7351059" cy="6858000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riángulo rectángulo 19"/>
          <p:cNvSpPr/>
          <p:nvPr userDrawn="1"/>
        </p:nvSpPr>
        <p:spPr>
          <a:xfrm>
            <a:off x="6763871" y="1"/>
            <a:ext cx="5428129" cy="6858000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T</a:t>
            </a:r>
            <a:r>
              <a:rPr lang="es-ES" dirty="0" err="1"/>
              <a:t>ítulo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  <a:endParaRPr lang="en-GB" dirty="0"/>
          </a:p>
        </p:txBody>
      </p:sp>
      <p:grpSp>
        <p:nvGrpSpPr>
          <p:cNvPr id="9" name="Grupo 17"/>
          <p:cNvGrpSpPr/>
          <p:nvPr userDrawn="1"/>
        </p:nvGrpSpPr>
        <p:grpSpPr>
          <a:xfrm>
            <a:off x="342488" y="5890603"/>
            <a:ext cx="815710" cy="880794"/>
            <a:chOff x="7634009" y="1916063"/>
            <a:chExt cx="2232561" cy="2410691"/>
          </a:xfrm>
        </p:grpSpPr>
        <p:grpSp>
          <p:nvGrpSpPr>
            <p:cNvPr id="10" name="Grupo 57"/>
            <p:cNvGrpSpPr/>
            <p:nvPr/>
          </p:nvGrpSpPr>
          <p:grpSpPr>
            <a:xfrm rot="4135902">
              <a:off x="7848181" y="2256856"/>
              <a:ext cx="2149435" cy="1752233"/>
              <a:chOff x="7981059" y="4411254"/>
              <a:chExt cx="2149435" cy="1752233"/>
            </a:xfrm>
          </p:grpSpPr>
          <p:sp>
            <p:nvSpPr>
              <p:cNvPr id="15" name="Arco 20"/>
              <p:cNvSpPr/>
              <p:nvPr/>
            </p:nvSpPr>
            <p:spPr>
              <a:xfrm rot="17165763">
                <a:off x="8282184" y="4227181"/>
                <a:ext cx="1547185" cy="2149435"/>
              </a:xfrm>
              <a:prstGeom prst="arc">
                <a:avLst>
                  <a:gd name="adj1" fmla="val 16200000"/>
                  <a:gd name="adj2" fmla="val 247375"/>
                </a:avLst>
              </a:prstGeom>
              <a:noFill/>
              <a:ln w="3492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/>
                <a:endParaRPr lang="es-ES_tradnl" sz="731" ker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Arco 21"/>
              <p:cNvSpPr/>
              <p:nvPr/>
            </p:nvSpPr>
            <p:spPr>
              <a:xfrm rot="11765763">
                <a:off x="7986306" y="4411254"/>
                <a:ext cx="2128259" cy="1752233"/>
              </a:xfrm>
              <a:prstGeom prst="arc">
                <a:avLst>
                  <a:gd name="adj1" fmla="val 16199998"/>
                  <a:gd name="adj2" fmla="val 0"/>
                </a:avLst>
              </a:prstGeom>
              <a:noFill/>
              <a:ln w="3492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/>
                <a:endParaRPr lang="es-ES_tradnl" sz="731" ker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Arco 22"/>
              <p:cNvSpPr/>
              <p:nvPr/>
            </p:nvSpPr>
            <p:spPr>
              <a:xfrm rot="11765763" flipH="1">
                <a:off x="8380404" y="5587105"/>
                <a:ext cx="987092" cy="549904"/>
              </a:xfrm>
              <a:prstGeom prst="arc">
                <a:avLst/>
              </a:prstGeom>
              <a:noFill/>
              <a:ln w="3492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/>
                <a:endParaRPr lang="es-ES_tradnl" sz="731" ker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1" name="Arco 10"/>
            <p:cNvSpPr/>
            <p:nvPr/>
          </p:nvSpPr>
          <p:spPr>
            <a:xfrm>
              <a:off x="7764637" y="1916063"/>
              <a:ext cx="1971304" cy="2410691"/>
            </a:xfrm>
            <a:prstGeom prst="arc">
              <a:avLst>
                <a:gd name="adj1" fmla="val 16119806"/>
                <a:gd name="adj2" fmla="val 0"/>
              </a:avLst>
            </a:prstGeom>
            <a:noFill/>
            <a:ln w="3492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42950"/>
              <a:endParaRPr lang="es-ES_tradnl" sz="731" kern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grpSp>
          <p:nvGrpSpPr>
            <p:cNvPr id="12" name="Grupo 56"/>
            <p:cNvGrpSpPr/>
            <p:nvPr/>
          </p:nvGrpSpPr>
          <p:grpSpPr>
            <a:xfrm>
              <a:off x="7634009" y="1916063"/>
              <a:ext cx="2232561" cy="2386941"/>
              <a:chOff x="7746338" y="4174321"/>
              <a:chExt cx="2232561" cy="2386941"/>
            </a:xfrm>
          </p:grpSpPr>
          <p:sp>
            <p:nvSpPr>
              <p:cNvPr id="13" name="Arco 18"/>
              <p:cNvSpPr/>
              <p:nvPr/>
            </p:nvSpPr>
            <p:spPr>
              <a:xfrm rot="16200000">
                <a:off x="7669148" y="4251511"/>
                <a:ext cx="2386941" cy="2232561"/>
              </a:xfrm>
              <a:prstGeom prst="arc">
                <a:avLst/>
              </a:prstGeom>
              <a:noFill/>
              <a:ln w="3492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/>
                <a:endParaRPr lang="es-ES_tradnl" sz="731" ker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Arco 19"/>
              <p:cNvSpPr/>
              <p:nvPr/>
            </p:nvSpPr>
            <p:spPr>
              <a:xfrm rot="16200000" flipH="1">
                <a:off x="7588989" y="4966999"/>
                <a:ext cx="1116281" cy="801584"/>
              </a:xfrm>
              <a:prstGeom prst="arc">
                <a:avLst>
                  <a:gd name="adj1" fmla="val 16121884"/>
                  <a:gd name="adj2" fmla="val 0"/>
                </a:avLst>
              </a:prstGeom>
              <a:noFill/>
              <a:ln w="3492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/>
                <a:endParaRPr lang="es-ES_tradnl" sz="731" ker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8" name="Rectángulo 16"/>
          <p:cNvSpPr/>
          <p:nvPr userDrawn="1"/>
        </p:nvSpPr>
        <p:spPr>
          <a:xfrm>
            <a:off x="522514" y="6199624"/>
            <a:ext cx="64914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950" b="1" dirty="0" err="1">
                <a:solidFill>
                  <a:schemeClr val="tx1"/>
                </a:solidFill>
                <a:latin typeface="Exo Light"/>
                <a:ea typeface="Bradley Hand" charset="0"/>
                <a:cs typeface="Bradley Hand" charset="0"/>
              </a:rPr>
              <a:t>iptc</a:t>
            </a:r>
            <a:endParaRPr lang="en-GB" sz="1950" b="1" dirty="0">
              <a:solidFill>
                <a:schemeClr val="tx1"/>
              </a:solidFill>
              <a:latin typeface="Exo Light"/>
              <a:ea typeface="Bradley Hand" charset="0"/>
              <a:cs typeface="Bradley Hand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20" y="5673360"/>
            <a:ext cx="1193145" cy="9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000" y="201707"/>
            <a:ext cx="11415282" cy="107135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DF5-6975-B04B-AA7E-03B9115AD6E7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B629-C79C-FA41-92C5-C168B248320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99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DF5-6975-B04B-AA7E-03B9115AD6E7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B629-C79C-FA41-92C5-C168B248320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44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DF5-6975-B04B-AA7E-03B9115AD6E7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B629-C79C-FA41-92C5-C168B248320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61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000" y="201707"/>
            <a:ext cx="11415282" cy="107135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DF5-6975-B04B-AA7E-03B9115AD6E7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B629-C79C-FA41-92C5-C168B248320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7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DF5-6975-B04B-AA7E-03B9115AD6E7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B629-C79C-FA41-92C5-C168B248320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56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916" y="1623920"/>
            <a:ext cx="11415282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DF5-6975-B04B-AA7E-03B9115AD6E7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B629-C79C-FA41-92C5-C168B248320B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Rectangle 28"/>
          <p:cNvSpPr/>
          <p:nvPr userDrawn="1"/>
        </p:nvSpPr>
        <p:spPr bwMode="gray">
          <a:xfrm>
            <a:off x="323916" y="0"/>
            <a:ext cx="11542194" cy="1620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107135" tIns="85708" rIns="107135" bIns="85708" rtlCol="0" anchor="ctr"/>
          <a:lstStyle/>
          <a:p>
            <a:pPr marR="0" algn="ctr" defTabSz="1088449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99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916" y="367289"/>
            <a:ext cx="11415282" cy="658907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GB" dirty="0"/>
          </a:p>
        </p:txBody>
      </p:sp>
      <p:cxnSp>
        <p:nvCxnSpPr>
          <p:cNvPr id="9" name="Straight Connector 7"/>
          <p:cNvCxnSpPr/>
          <p:nvPr userDrawn="1"/>
        </p:nvCxnSpPr>
        <p:spPr>
          <a:xfrm>
            <a:off x="324000" y="1231485"/>
            <a:ext cx="115452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7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916" y="1623920"/>
            <a:ext cx="11542194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DF5-6975-B04B-AA7E-03B9115AD6E7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B629-C79C-FA41-92C5-C168B248320B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Rectangle 28"/>
          <p:cNvSpPr/>
          <p:nvPr userDrawn="1"/>
        </p:nvSpPr>
        <p:spPr bwMode="gray">
          <a:xfrm>
            <a:off x="323916" y="0"/>
            <a:ext cx="11542194" cy="1620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107135" tIns="85708" rIns="107135" bIns="85708" rtlCol="0" anchor="ctr"/>
          <a:lstStyle/>
          <a:p>
            <a:pPr marR="0" algn="ctr" defTabSz="1088449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99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Connector 7"/>
          <p:cNvCxnSpPr/>
          <p:nvPr userDrawn="1"/>
        </p:nvCxnSpPr>
        <p:spPr>
          <a:xfrm>
            <a:off x="324000" y="1231485"/>
            <a:ext cx="115452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334825" y="349692"/>
            <a:ext cx="11537467" cy="489969"/>
          </a:xfrm>
          <a:prstGeom prst="rect">
            <a:avLst/>
          </a:prstGeom>
        </p:spPr>
        <p:txBody>
          <a:bodyPr/>
          <a:lstStyle>
            <a:lvl1pPr>
              <a:defRPr lang="en-US" sz="4001" b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825" y="909131"/>
            <a:ext cx="11537467" cy="253152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3034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B629-C79C-FA41-92C5-C168B248320B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Rectangle 28"/>
          <p:cNvSpPr/>
          <p:nvPr userDrawn="1"/>
        </p:nvSpPr>
        <p:spPr bwMode="gray">
          <a:xfrm>
            <a:off x="323916" y="0"/>
            <a:ext cx="11542194" cy="1620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107135" tIns="85708" rIns="107135" bIns="85708" rtlCol="0" anchor="ctr"/>
          <a:lstStyle/>
          <a:p>
            <a:pPr marR="0" algn="ctr" defTabSz="1088449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99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4000" y="389964"/>
            <a:ext cx="11415282" cy="658907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98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75761" y="2796816"/>
            <a:ext cx="10552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520908" y="2796816"/>
            <a:ext cx="10552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6"/>
          <p:cNvSpPr>
            <a:spLocks noGrp="1"/>
          </p:cNvSpPr>
          <p:nvPr>
            <p:ph type="body" sz="quarter" idx="13" hasCustomPrompt="1"/>
          </p:nvPr>
        </p:nvSpPr>
        <p:spPr>
          <a:xfrm>
            <a:off x="575762" y="2891820"/>
            <a:ext cx="2295103" cy="606425"/>
          </a:xfrm>
        </p:spPr>
        <p:txBody>
          <a:bodyPr/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08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Some short explanation if needed. Delete it if not</a:t>
            </a:r>
          </a:p>
        </p:txBody>
      </p:sp>
      <p:sp>
        <p:nvSpPr>
          <p:cNvPr id="9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530235" y="2891820"/>
            <a:ext cx="2295103" cy="6064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kumimoji="0" lang="en-US" sz="1500" i="0" u="none" strike="noStrike" cap="none" spc="0" normalizeH="0" baseline="0" noProof="0" dirty="0" smtClean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Some short explanation if needed. Delete it if not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52205" y="2799920"/>
            <a:ext cx="10552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6"/>
          <p:cNvSpPr>
            <a:spLocks noGrp="1"/>
          </p:cNvSpPr>
          <p:nvPr>
            <p:ph type="body" sz="quarter" idx="15" hasCustomPrompt="1"/>
          </p:nvPr>
        </p:nvSpPr>
        <p:spPr>
          <a:xfrm>
            <a:off x="8452205" y="2894924"/>
            <a:ext cx="2295103" cy="60642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kumimoji="0" lang="en-US" sz="1500" i="0" u="none" strike="noStrike" cap="none" spc="0" normalizeH="0" baseline="0" noProof="0" dirty="0" smtClean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Some short explanation if needed. Delete it if not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583925" y="2064242"/>
            <a:ext cx="3122706" cy="606238"/>
          </a:xfrm>
        </p:spPr>
        <p:txBody>
          <a:bodyPr/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Tx/>
              <a:buNone/>
              <a:tabLst/>
              <a:defRPr lang="en-US" sz="1999" b="1" kern="120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08866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Tx/>
              <a:buNone/>
              <a:tabLst/>
              <a:defRPr/>
            </a:pPr>
            <a:r>
              <a:rPr kumimoji="0" lang="en-US" sz="1999" b="1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Part One, works with a longer title on 2 lines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4529071" y="2064242"/>
            <a:ext cx="3108858" cy="606238"/>
          </a:xfrm>
        </p:spPr>
        <p:txBody>
          <a:bodyPr/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Tx/>
              <a:buNone/>
              <a:tabLst/>
              <a:defRPr kumimoji="0" lang="en-US" sz="1999" b="1" i="0" u="none" strike="noStrike" kern="1200" cap="none" spc="0" normalizeH="0" baseline="0" noProof="0" dirty="0" smtClean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08866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Tx/>
              <a:buNone/>
              <a:tabLst/>
              <a:defRPr/>
            </a:pPr>
            <a:r>
              <a:rPr kumimoji="0" lang="en-US" sz="1999" b="1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Part One, works with a longer title on 2 lines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8460369" y="2064242"/>
            <a:ext cx="3130996" cy="606238"/>
          </a:xfrm>
        </p:spPr>
        <p:txBody>
          <a:bodyPr/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Tx/>
              <a:buNone/>
              <a:tabLst/>
              <a:defRPr kumimoji="0" lang="en-US" sz="1999" b="1" i="0" u="none" strike="noStrike" kern="1200" cap="none" spc="0" normalizeH="0" baseline="0" noProof="0" dirty="0" smtClean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08866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Tx/>
              <a:buNone/>
              <a:tabLst/>
              <a:defRPr/>
            </a:pPr>
            <a:r>
              <a:rPr kumimoji="0" lang="en-US" sz="1999" b="1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Part One, works with a longer title on 2 lines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20909" y="5369042"/>
            <a:ext cx="10552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6"/>
          <p:cNvSpPr>
            <a:spLocks noGrp="1"/>
          </p:cNvSpPr>
          <p:nvPr>
            <p:ph type="body" sz="quarter" idx="42" hasCustomPrompt="1"/>
          </p:nvPr>
        </p:nvSpPr>
        <p:spPr>
          <a:xfrm>
            <a:off x="4520909" y="5464046"/>
            <a:ext cx="2295103" cy="606425"/>
          </a:xfrm>
        </p:spPr>
        <p:txBody>
          <a:bodyPr/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08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Some short explanation if needed. Delete it if not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4529071" y="4652796"/>
            <a:ext cx="3108858" cy="606238"/>
          </a:xfrm>
        </p:spPr>
        <p:txBody>
          <a:bodyPr/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Tx/>
              <a:buNone/>
              <a:tabLst/>
              <a:defRPr lang="en-US" sz="1999" b="1" kern="120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08866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Tx/>
              <a:buNone/>
              <a:tabLst/>
              <a:defRPr/>
            </a:pPr>
            <a:r>
              <a:rPr kumimoji="0" lang="en-US" sz="1999" b="1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Part One, works with a longer title on 2 lines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75761" y="5369042"/>
            <a:ext cx="10552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575762" y="5464046"/>
            <a:ext cx="2295103" cy="606425"/>
          </a:xfrm>
        </p:spPr>
        <p:txBody>
          <a:bodyPr/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08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Some short explanation if needed. Delete it if not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46" hasCustomPrompt="1"/>
          </p:nvPr>
        </p:nvSpPr>
        <p:spPr>
          <a:xfrm>
            <a:off x="583925" y="4652796"/>
            <a:ext cx="3122706" cy="606238"/>
          </a:xfrm>
        </p:spPr>
        <p:txBody>
          <a:bodyPr/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Tx/>
              <a:buNone/>
              <a:tabLst/>
              <a:defRPr lang="en-US" sz="1999" b="1" kern="120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08866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Tx/>
              <a:buNone/>
              <a:tabLst/>
              <a:defRPr/>
            </a:pPr>
            <a:r>
              <a:rPr kumimoji="0" lang="en-US" sz="1999" b="1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Part One, works with a longer title on 2 lines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8460369" y="5369042"/>
            <a:ext cx="10552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6"/>
          <p:cNvSpPr>
            <a:spLocks noGrp="1"/>
          </p:cNvSpPr>
          <p:nvPr>
            <p:ph type="body" sz="quarter" idx="48" hasCustomPrompt="1"/>
          </p:nvPr>
        </p:nvSpPr>
        <p:spPr>
          <a:xfrm>
            <a:off x="8460369" y="5464046"/>
            <a:ext cx="2295103" cy="606425"/>
          </a:xfrm>
        </p:spPr>
        <p:txBody>
          <a:bodyPr/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08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Some short explanation if needed. Delete it if not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49" hasCustomPrompt="1"/>
          </p:nvPr>
        </p:nvSpPr>
        <p:spPr>
          <a:xfrm>
            <a:off x="8468532" y="4652796"/>
            <a:ext cx="3122833" cy="606238"/>
          </a:xfrm>
        </p:spPr>
        <p:txBody>
          <a:bodyPr/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Tx/>
              <a:buNone/>
              <a:tabLst/>
              <a:defRPr lang="en-US" sz="1999" b="1" kern="120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08866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Tx/>
              <a:buNone/>
              <a:tabLst/>
              <a:defRPr/>
            </a:pPr>
            <a:r>
              <a:rPr kumimoji="0" lang="en-US" sz="1999" b="1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Part One, works with a longer title on 2 lines</a:t>
            </a:r>
          </a:p>
        </p:txBody>
      </p:sp>
      <p:sp>
        <p:nvSpPr>
          <p:cNvPr id="30" name="Rectangle 28"/>
          <p:cNvSpPr/>
          <p:nvPr userDrawn="1"/>
        </p:nvSpPr>
        <p:spPr bwMode="gray">
          <a:xfrm>
            <a:off x="323916" y="0"/>
            <a:ext cx="11542194" cy="1620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107135" tIns="85708" rIns="107135" bIns="85708" rtlCol="0" anchor="ctr"/>
          <a:lstStyle/>
          <a:p>
            <a:pPr marR="0" algn="ctr" defTabSz="1088449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99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ítulo 1"/>
          <p:cNvSpPr>
            <a:spLocks noGrp="1"/>
          </p:cNvSpPr>
          <p:nvPr>
            <p:ph type="title"/>
          </p:nvPr>
        </p:nvSpPr>
        <p:spPr>
          <a:xfrm>
            <a:off x="324000" y="389964"/>
            <a:ext cx="11415282" cy="658907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GB" dirty="0"/>
          </a:p>
        </p:txBody>
      </p:sp>
      <p:cxnSp>
        <p:nvCxnSpPr>
          <p:cNvPr id="32" name="Straight Connector 7"/>
          <p:cNvCxnSpPr/>
          <p:nvPr userDrawn="1"/>
        </p:nvCxnSpPr>
        <p:spPr>
          <a:xfrm>
            <a:off x="324000" y="1231485"/>
            <a:ext cx="115452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 userDrawn="1"/>
        </p:nvSpPr>
        <p:spPr>
          <a:xfrm>
            <a:off x="583926" y="1449173"/>
            <a:ext cx="31308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1.</a:t>
            </a:r>
          </a:p>
        </p:txBody>
      </p:sp>
      <p:sp>
        <p:nvSpPr>
          <p:cNvPr id="33" name="CuadroTexto 32"/>
          <p:cNvSpPr txBox="1"/>
          <p:nvPr userDrawn="1"/>
        </p:nvSpPr>
        <p:spPr>
          <a:xfrm>
            <a:off x="4520907" y="1452767"/>
            <a:ext cx="31170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2.</a:t>
            </a:r>
          </a:p>
        </p:txBody>
      </p:sp>
      <p:sp>
        <p:nvSpPr>
          <p:cNvPr id="35" name="CuadroTexto 34"/>
          <p:cNvSpPr txBox="1"/>
          <p:nvPr userDrawn="1"/>
        </p:nvSpPr>
        <p:spPr>
          <a:xfrm>
            <a:off x="8472988" y="1459006"/>
            <a:ext cx="31170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3.</a:t>
            </a:r>
          </a:p>
        </p:txBody>
      </p:sp>
      <p:sp>
        <p:nvSpPr>
          <p:cNvPr id="36" name="CuadroTexto 35"/>
          <p:cNvSpPr txBox="1"/>
          <p:nvPr userDrawn="1"/>
        </p:nvSpPr>
        <p:spPr>
          <a:xfrm>
            <a:off x="597773" y="4034927"/>
            <a:ext cx="31170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4.</a:t>
            </a:r>
          </a:p>
        </p:txBody>
      </p:sp>
      <p:sp>
        <p:nvSpPr>
          <p:cNvPr id="37" name="CuadroTexto 36"/>
          <p:cNvSpPr txBox="1"/>
          <p:nvPr userDrawn="1"/>
        </p:nvSpPr>
        <p:spPr>
          <a:xfrm>
            <a:off x="4528949" y="4052061"/>
            <a:ext cx="31170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5.</a:t>
            </a:r>
          </a:p>
        </p:txBody>
      </p:sp>
      <p:sp>
        <p:nvSpPr>
          <p:cNvPr id="38" name="CuadroTexto 37"/>
          <p:cNvSpPr txBox="1"/>
          <p:nvPr userDrawn="1"/>
        </p:nvSpPr>
        <p:spPr>
          <a:xfrm>
            <a:off x="8479099" y="4027603"/>
            <a:ext cx="31170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47057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ogramo 4"/>
          <p:cNvSpPr/>
          <p:nvPr userDrawn="1"/>
        </p:nvSpPr>
        <p:spPr>
          <a:xfrm>
            <a:off x="4840941" y="0"/>
            <a:ext cx="7351059" cy="6858000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iángulo rectángulo 8"/>
          <p:cNvSpPr/>
          <p:nvPr userDrawn="1"/>
        </p:nvSpPr>
        <p:spPr>
          <a:xfrm>
            <a:off x="6763871" y="1"/>
            <a:ext cx="5428129" cy="6858000"/>
          </a:xfrm>
          <a:prstGeom prst="rt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13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DF5-6975-B04B-AA7E-03B9115AD6E7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B629-C79C-FA41-92C5-C168B248320B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Rectangle 28"/>
          <p:cNvSpPr/>
          <p:nvPr userDrawn="1"/>
        </p:nvSpPr>
        <p:spPr bwMode="gray">
          <a:xfrm>
            <a:off x="323916" y="0"/>
            <a:ext cx="11542194" cy="1620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107135" tIns="85708" rIns="107135" bIns="85708" rtlCol="0" anchor="ctr"/>
          <a:lstStyle/>
          <a:p>
            <a:pPr marR="0" algn="ctr" defTabSz="1088449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99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Connector 7"/>
          <p:cNvCxnSpPr/>
          <p:nvPr userDrawn="1"/>
        </p:nvCxnSpPr>
        <p:spPr>
          <a:xfrm>
            <a:off x="324000" y="1231485"/>
            <a:ext cx="115452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 userDrawn="1"/>
        </p:nvSpPr>
        <p:spPr>
          <a:xfrm>
            <a:off x="324000" y="389964"/>
            <a:ext cx="11415282" cy="658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/>
              <a:t>Clic para editar título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42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DF5-6975-B04B-AA7E-03B9115AD6E7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B629-C79C-FA41-92C5-C168B248320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73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D5DF5-6975-B04B-AA7E-03B9115AD6E7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B629-C79C-FA41-92C5-C168B248320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6239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24000" y="63522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5DF5-6975-B04B-AA7E-03B9115AD6E7}" type="datetimeFigureOut">
              <a:rPr lang="en-GB" smtClean="0"/>
              <a:t>30/11/2019</a:t>
            </a:fld>
            <a:endParaRPr lang="en-GB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7B629-C79C-FA41-92C5-C168B248320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3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2" r:id="rId5"/>
    <p:sldLayoutId id="2147483655" r:id="rId6"/>
    <p:sldLayoutId id="2147483652" r:id="rId7"/>
    <p:sldLayoutId id="2147483653" r:id="rId8"/>
    <p:sldLayoutId id="2147483651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-120"/>
        <a:buChar char="-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tc.upm.es/" TargetMode="External"/><Relationship Id="rId2" Type="http://schemas.openxmlformats.org/officeDocument/2006/relationships/hyperlink" Target="mailto:iptc@iptc.upm.es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ptc.upm.es/" TargetMode="External"/><Relationship Id="rId5" Type="http://schemas.openxmlformats.org/officeDocument/2006/relationships/hyperlink" Target="http://www.upm.es/" TargetMode="Externa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8" r="-26195"/>
          <a:stretch/>
        </p:blipFill>
        <p:spPr>
          <a:xfrm>
            <a:off x="0" y="81000"/>
            <a:ext cx="16549200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4000" y="379507"/>
            <a:ext cx="11542110" cy="1059550"/>
          </a:xfrm>
          <a:solidFill>
            <a:schemeClr val="tx1">
              <a:alpha val="33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000" dirty="0">
                <a:solidFill>
                  <a:schemeClr val="bg1"/>
                </a:solidFill>
              </a:rPr>
              <a:t>Information Processing and Telecommunications </a:t>
            </a:r>
            <a:r>
              <a:rPr lang="en-GB" sz="3000" dirty="0" err="1">
                <a:solidFill>
                  <a:schemeClr val="bg1"/>
                </a:solidFill>
              </a:rPr>
              <a:t>Center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7" name="Rectangle 28"/>
          <p:cNvSpPr/>
          <p:nvPr/>
        </p:nvSpPr>
        <p:spPr bwMode="gray">
          <a:xfrm>
            <a:off x="323916" y="0"/>
            <a:ext cx="11542194" cy="1620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lIns="107135" tIns="85708" rIns="107135" bIns="85708" rtlCol="0" anchor="ctr"/>
          <a:lstStyle/>
          <a:p>
            <a:pPr marR="0" algn="ctr" defTabSz="1088449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99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9" name="Grupo 17"/>
          <p:cNvGrpSpPr/>
          <p:nvPr/>
        </p:nvGrpSpPr>
        <p:grpSpPr>
          <a:xfrm>
            <a:off x="323916" y="5632797"/>
            <a:ext cx="1084789" cy="1088161"/>
            <a:chOff x="7634009" y="1916063"/>
            <a:chExt cx="2232561" cy="2410691"/>
          </a:xfrm>
        </p:grpSpPr>
        <p:grpSp>
          <p:nvGrpSpPr>
            <p:cNvPr id="10" name="Grupo 57"/>
            <p:cNvGrpSpPr/>
            <p:nvPr/>
          </p:nvGrpSpPr>
          <p:grpSpPr>
            <a:xfrm rot="4135902">
              <a:off x="7848181" y="2256856"/>
              <a:ext cx="2149435" cy="1752233"/>
              <a:chOff x="7981059" y="4411254"/>
              <a:chExt cx="2149435" cy="1752233"/>
            </a:xfrm>
          </p:grpSpPr>
          <p:sp>
            <p:nvSpPr>
              <p:cNvPr id="15" name="Arco 20"/>
              <p:cNvSpPr/>
              <p:nvPr/>
            </p:nvSpPr>
            <p:spPr>
              <a:xfrm rot="17165763">
                <a:off x="8282184" y="4227181"/>
                <a:ext cx="1547185" cy="2149435"/>
              </a:xfrm>
              <a:prstGeom prst="arc">
                <a:avLst>
                  <a:gd name="adj1" fmla="val 16200000"/>
                  <a:gd name="adj2" fmla="val 247375"/>
                </a:avLst>
              </a:prstGeom>
              <a:noFill/>
              <a:ln w="3492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/>
                <a:endParaRPr lang="es-ES_tradnl" sz="731" ker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Arco 21"/>
              <p:cNvSpPr/>
              <p:nvPr/>
            </p:nvSpPr>
            <p:spPr>
              <a:xfrm rot="11765763">
                <a:off x="7986306" y="4411254"/>
                <a:ext cx="2128259" cy="1752233"/>
              </a:xfrm>
              <a:prstGeom prst="arc">
                <a:avLst>
                  <a:gd name="adj1" fmla="val 16199998"/>
                  <a:gd name="adj2" fmla="val 0"/>
                </a:avLst>
              </a:prstGeom>
              <a:noFill/>
              <a:ln w="3492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/>
                <a:endParaRPr lang="es-ES_tradnl" sz="731" ker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Arco 22"/>
              <p:cNvSpPr/>
              <p:nvPr/>
            </p:nvSpPr>
            <p:spPr>
              <a:xfrm rot="11765763" flipH="1">
                <a:off x="8380404" y="5587105"/>
                <a:ext cx="987092" cy="549904"/>
              </a:xfrm>
              <a:prstGeom prst="arc">
                <a:avLst/>
              </a:prstGeom>
              <a:noFill/>
              <a:ln w="3492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/>
                <a:endParaRPr lang="es-ES_tradnl" sz="731" ker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1" name="Arco 10"/>
            <p:cNvSpPr/>
            <p:nvPr/>
          </p:nvSpPr>
          <p:spPr>
            <a:xfrm>
              <a:off x="7764637" y="1916063"/>
              <a:ext cx="1971304" cy="2410691"/>
            </a:xfrm>
            <a:prstGeom prst="arc">
              <a:avLst>
                <a:gd name="adj1" fmla="val 16119806"/>
                <a:gd name="adj2" fmla="val 0"/>
              </a:avLst>
            </a:prstGeom>
            <a:noFill/>
            <a:ln w="3492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42950"/>
              <a:endParaRPr lang="es-ES_tradnl" sz="731" kern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grpSp>
          <p:nvGrpSpPr>
            <p:cNvPr id="12" name="Grupo 56"/>
            <p:cNvGrpSpPr/>
            <p:nvPr/>
          </p:nvGrpSpPr>
          <p:grpSpPr>
            <a:xfrm>
              <a:off x="7634009" y="1916063"/>
              <a:ext cx="2232561" cy="2386941"/>
              <a:chOff x="7746338" y="4174321"/>
              <a:chExt cx="2232561" cy="2386941"/>
            </a:xfrm>
          </p:grpSpPr>
          <p:sp>
            <p:nvSpPr>
              <p:cNvPr id="13" name="Arco 18"/>
              <p:cNvSpPr/>
              <p:nvPr/>
            </p:nvSpPr>
            <p:spPr>
              <a:xfrm rot="16200000">
                <a:off x="7669148" y="4251511"/>
                <a:ext cx="2386941" cy="2232561"/>
              </a:xfrm>
              <a:prstGeom prst="arc">
                <a:avLst/>
              </a:prstGeom>
              <a:noFill/>
              <a:ln w="3492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/>
                <a:endParaRPr lang="es-ES_tradnl" sz="731" ker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Arco 19"/>
              <p:cNvSpPr/>
              <p:nvPr/>
            </p:nvSpPr>
            <p:spPr>
              <a:xfrm rot="16200000" flipH="1">
                <a:off x="7588989" y="4966999"/>
                <a:ext cx="1116281" cy="801584"/>
              </a:xfrm>
              <a:prstGeom prst="arc">
                <a:avLst>
                  <a:gd name="adj1" fmla="val 16121884"/>
                  <a:gd name="adj2" fmla="val 0"/>
                </a:avLst>
              </a:prstGeom>
              <a:noFill/>
              <a:ln w="3492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/>
                <a:endParaRPr lang="es-ES_tradnl" sz="731" ker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8" name="Rectángulo 16"/>
          <p:cNvSpPr/>
          <p:nvPr/>
        </p:nvSpPr>
        <p:spPr>
          <a:xfrm>
            <a:off x="387387" y="6059889"/>
            <a:ext cx="1187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chemeClr val="tx1"/>
                </a:solidFill>
                <a:latin typeface="Exo Light"/>
                <a:ea typeface="Bradley Hand" charset="0"/>
                <a:cs typeface="Bradley Hand" charset="0"/>
              </a:rPr>
              <a:t>iptc</a:t>
            </a:r>
            <a:endParaRPr lang="en-GB" sz="2400" b="1" dirty="0">
              <a:solidFill>
                <a:schemeClr val="tx1"/>
              </a:solidFill>
              <a:latin typeface="Exo Light"/>
              <a:ea typeface="Bradley Hand" charset="0"/>
              <a:cs typeface="Bradley Hand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169669" y="5947192"/>
            <a:ext cx="334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Madrid, 2019</a:t>
            </a:r>
            <a:endParaRPr lang="en-GB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73" y="5619559"/>
            <a:ext cx="1234297" cy="100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Mobility and Transport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dirty="0"/>
              <a:t>Air, surface, multimodal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39629" y="2840177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Communications Systems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9629" y="1694301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ICT for transport and mobility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283374" y="1680450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Air transport</a:t>
            </a:r>
          </a:p>
          <a:p>
            <a:pPr marL="285750" indent="-285750">
              <a:buFontTx/>
              <a:buChar char="-"/>
            </a:pPr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927119" y="1680450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Surface transport</a:t>
            </a:r>
          </a:p>
          <a:p>
            <a:pPr marL="285750" indent="-285750">
              <a:buFontTx/>
              <a:buChar char="-"/>
            </a:pPr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39628" y="3459583"/>
            <a:ext cx="3378194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Infrastructure design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39629" y="4092839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283372" y="2826326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Air traffic control and management</a:t>
            </a: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283368" y="3459583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283370" y="4092840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Airport ecosystem</a:t>
            </a: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927110" y="2847106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927109" y="3466509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927111" y="4092840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Multimodality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927110" y="2921341"/>
            <a:ext cx="2478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Smart and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connected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car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7927108" y="3528258"/>
            <a:ext cx="3145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Ship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monitoring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surveillance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39627" y="4132112"/>
            <a:ext cx="3316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Accurate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positioning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guidance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83368" y="3540333"/>
            <a:ext cx="1587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RPAS and UAV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639627" y="4884977"/>
            <a:ext cx="10665676" cy="1658495"/>
          </a:xfrm>
          <a:prstGeom prst="rect">
            <a:avLst/>
          </a:prstGeom>
          <a:noFill/>
          <a:ln w="603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14669" y="5206136"/>
            <a:ext cx="81100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ICT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improved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efficient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friendly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transport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are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one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privileged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fields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work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IPTC.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area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includes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development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techniques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means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transport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multimodality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management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Emphasis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is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communications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systems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infrastructure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, and in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accurate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positioning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planning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guidance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026" name="Picture 2" descr="mage result for d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303" y="4919495"/>
            <a:ext cx="2405495" cy="159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0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Defense</a:t>
            </a:r>
            <a:r>
              <a:rPr lang="en-GB" dirty="0"/>
              <a:t>, Remote Sensing &amp; Space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dirty="0"/>
              <a:t>Devices, algorithms, systems and applications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39629" y="2826326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Special-purpose circuits and antennas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9627" y="1700118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Devices and systems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283374" y="1680450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Algorithms</a:t>
            </a:r>
          </a:p>
          <a:p>
            <a:pPr marL="285750" indent="-285750">
              <a:buFontTx/>
              <a:buChar char="-"/>
            </a:pPr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927119" y="1680450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Applications</a:t>
            </a:r>
          </a:p>
          <a:p>
            <a:pPr marL="285750" indent="-285750">
              <a:buFontTx/>
              <a:buChar char="-"/>
            </a:pPr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39628" y="3459583"/>
            <a:ext cx="3378194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Radars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39629" y="4092839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283372" y="2826326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Detection and enhancement</a:t>
            </a: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283368" y="3459583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283370" y="4092840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Location and tracking</a:t>
            </a: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927110" y="2847106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927109" y="3466509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927111" y="4092840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Satellite communications and earth observation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927110" y="2921341"/>
            <a:ext cx="94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Defense</a:t>
            </a:r>
            <a:endParaRPr lang="es-ES_tradnl" dirty="0"/>
          </a:p>
        </p:txBody>
      </p:sp>
      <p:sp>
        <p:nvSpPr>
          <p:cNvPr id="22" name="CuadroTexto 21"/>
          <p:cNvSpPr txBox="1"/>
          <p:nvPr/>
        </p:nvSpPr>
        <p:spPr>
          <a:xfrm>
            <a:off x="7927108" y="3528258"/>
            <a:ext cx="1922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RPAS &amp; UAV </a:t>
            </a:r>
            <a:r>
              <a:rPr lang="es-ES_tradnl" dirty="0" err="1"/>
              <a:t>based</a:t>
            </a:r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639627" y="4059319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Infrared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ultrasound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and</a:t>
            </a:r>
          </a:p>
          <a:p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multispectral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technologies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83368" y="3540333"/>
            <a:ext cx="2501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Image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reconstruction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639627" y="4884977"/>
            <a:ext cx="10665676" cy="1658495"/>
          </a:xfrm>
          <a:prstGeom prst="rect">
            <a:avLst/>
          </a:prstGeom>
          <a:solidFill>
            <a:schemeClr val="bg1">
              <a:alpha val="99000"/>
            </a:schemeClr>
          </a:solidFill>
          <a:ln w="603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28273" y="5161180"/>
            <a:ext cx="70988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Research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at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device-level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such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as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special-purpose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circuits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antennas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algorithm-level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including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signal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processing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detection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enhancement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, and complete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working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systems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based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on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multispectral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infrared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ultrasound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and radar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technologies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8" r="-26195"/>
          <a:stretch/>
        </p:blipFill>
        <p:spPr>
          <a:xfrm>
            <a:off x="8451273" y="4920202"/>
            <a:ext cx="3823857" cy="158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35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Consulting and other support services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dirty="0"/>
              <a:t>P</a:t>
            </a:r>
            <a:r>
              <a:rPr lang="en-GB" dirty="0">
                <a:latin typeface="Arial" charset="0"/>
                <a:cs typeface="Arial" charset="0"/>
              </a:rPr>
              <a:t>ublic organizations, SMEs</a:t>
            </a:r>
            <a:r>
              <a:rPr lang="en-GB" dirty="0"/>
              <a:t> and</a:t>
            </a:r>
            <a:r>
              <a:rPr lang="en-GB" dirty="0">
                <a:latin typeface="Arial" charset="0"/>
                <a:cs typeface="Arial" charset="0"/>
              </a:rPr>
              <a:t> large companies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14938" y="2003155"/>
            <a:ext cx="3378193" cy="3801900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accent2"/>
              </a:solidFill>
            </a:endParaRPr>
          </a:p>
          <a:p>
            <a:r>
              <a:rPr lang="en-GB" sz="2000" b="1" dirty="0">
                <a:solidFill>
                  <a:schemeClr val="accent2"/>
                </a:solidFill>
              </a:rPr>
              <a:t>DIGITAL TRANSFORMATION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Diagnosis and definition of technology needs and strategy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Tailored R&amp;D to extend existing products and services to the digital world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Workflow analysis and process improvement for organizational change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311081" y="1985250"/>
            <a:ext cx="3378193" cy="3819805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accent2"/>
                </a:solidFill>
              </a:rPr>
              <a:t>TECH CONSULTING &amp; STRATEGIC PARTNERSHIPS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Technology watch services 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Consultancy for specific technological challenges (e.g. digital transformation)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Cooperative projects focused on medium and short term innovation actions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065665" y="1985250"/>
            <a:ext cx="3378193" cy="3819805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accent2"/>
                </a:solidFill>
              </a:rPr>
              <a:t>TECHNOLOGY TRANSFER AND TRAINING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Specialized sessions and seminars on targeted technologies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Made-to-measure training pills and courses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Technology transfer and licensing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79" y="0"/>
            <a:ext cx="12870874" cy="8580583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10130" y="1593274"/>
            <a:ext cx="5885866" cy="22167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dirty="0"/>
              <a:t>Continuous education for companies and public and private institutions </a:t>
            </a:r>
          </a:p>
        </p:txBody>
      </p:sp>
      <p:sp>
        <p:nvSpPr>
          <p:cNvPr id="5" name="AutoShape 2" descr="http://www.iptc.upm.es/fileadmin/_processed_/f/f/csm_Ed2_f85360d376.jpg"/>
          <p:cNvSpPr>
            <a:spLocks noChangeAspect="1" noChangeArrowheads="1"/>
          </p:cNvSpPr>
          <p:nvPr/>
        </p:nvSpPr>
        <p:spPr bwMode="auto">
          <a:xfrm>
            <a:off x="0" y="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ángulo 6"/>
          <p:cNvSpPr/>
          <p:nvPr/>
        </p:nvSpPr>
        <p:spPr>
          <a:xfrm>
            <a:off x="334825" y="1725057"/>
            <a:ext cx="3863102" cy="87692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Graduate and master programmes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4825" y="2776001"/>
            <a:ext cx="3863102" cy="87692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Doctoral programmes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34825" y="3879470"/>
            <a:ext cx="3863102" cy="876924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Made-to-measure training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mage result for etsit up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33" y="2948324"/>
            <a:ext cx="1280997" cy="40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http://www.iptc.upm.es/fileadmin/_processed_/f/f/csm_Ed2_f85360d376.jpg"/>
          <p:cNvSpPr>
            <a:spLocks noChangeAspect="1" noChangeArrowheads="1"/>
          </p:cNvSpPr>
          <p:nvPr/>
        </p:nvSpPr>
        <p:spPr bwMode="auto">
          <a:xfrm>
            <a:off x="152400" y="152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ángulo 15"/>
          <p:cNvSpPr/>
          <p:nvPr/>
        </p:nvSpPr>
        <p:spPr>
          <a:xfrm>
            <a:off x="4197927" y="3893522"/>
            <a:ext cx="7285175" cy="27427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IPTC offers or collaborates in the delivery of scientific and technology oriented ad-hoc courses and academic degrees in the fields of its activity (e.g. smart cities, cybersecurity, big data, radar and </a:t>
            </a:r>
            <a:r>
              <a:rPr lang="en-GB" dirty="0" err="1">
                <a:solidFill>
                  <a:schemeClr val="tx1"/>
                </a:solidFill>
              </a:rPr>
              <a:t>defense</a:t>
            </a:r>
            <a:r>
              <a:rPr lang="en-GB" dirty="0">
                <a:solidFill>
                  <a:schemeClr val="tx1"/>
                </a:solidFill>
              </a:rPr>
              <a:t>, etc.).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dirty="0" err="1">
                <a:solidFill>
                  <a:schemeClr val="tx1"/>
                </a:solidFill>
              </a:rPr>
              <a:t>Center</a:t>
            </a:r>
            <a:r>
              <a:rPr lang="en-GB" dirty="0">
                <a:solidFill>
                  <a:schemeClr val="tx1"/>
                </a:solidFill>
              </a:rPr>
              <a:t> may help to define and diagnose continuous education needs, organize sessions and conferences, provide access to experts in specific technology fields, etc.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6" name="Picture 8" descr="ttp://www.etsit.upm.es/fileadmin/documentos/laescuela/la_escuela/galerias_fotograficas/Servicios/gene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2" y="1109082"/>
            <a:ext cx="1655616" cy="23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0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-3448"/>
          <a:stretch/>
        </p:blipFill>
        <p:spPr>
          <a:xfrm>
            <a:off x="1831562" y="3934904"/>
            <a:ext cx="4317141" cy="2309694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03" y="1454934"/>
            <a:ext cx="4328677" cy="2434304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Facilities and infrastructures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dirty="0"/>
              <a:t>Enabling research, prototyping, user testing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77" y="1452076"/>
            <a:ext cx="4125775" cy="24343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92" y="3941342"/>
            <a:ext cx="4328677" cy="2297318"/>
          </a:xfrm>
          <a:prstGeom prst="rect">
            <a:avLst/>
          </a:prstGeom>
        </p:spPr>
      </p:pic>
      <p:sp>
        <p:nvSpPr>
          <p:cNvPr id="8" name="Arco de bloque 7"/>
          <p:cNvSpPr/>
          <p:nvPr/>
        </p:nvSpPr>
        <p:spPr>
          <a:xfrm>
            <a:off x="4945061" y="2826841"/>
            <a:ext cx="2158583" cy="2118814"/>
          </a:xfrm>
          <a:prstGeom prst="blockArc">
            <a:avLst>
              <a:gd name="adj1" fmla="val 10800000"/>
              <a:gd name="adj2" fmla="val 16157662"/>
              <a:gd name="adj3" fmla="val 26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Arco de bloque 11"/>
          <p:cNvSpPr/>
          <p:nvPr/>
        </p:nvSpPr>
        <p:spPr>
          <a:xfrm rot="5400000">
            <a:off x="4976835" y="2853707"/>
            <a:ext cx="2158583" cy="2118814"/>
          </a:xfrm>
          <a:prstGeom prst="blockArc">
            <a:avLst>
              <a:gd name="adj1" fmla="val 10800000"/>
              <a:gd name="adj2" fmla="val 16157662"/>
              <a:gd name="adj3" fmla="val 26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co de bloque 12"/>
          <p:cNvSpPr/>
          <p:nvPr/>
        </p:nvSpPr>
        <p:spPr>
          <a:xfrm rot="10800000">
            <a:off x="4981636" y="2865256"/>
            <a:ext cx="2158583" cy="2118648"/>
          </a:xfrm>
          <a:prstGeom prst="blockArc">
            <a:avLst>
              <a:gd name="adj1" fmla="val 10800000"/>
              <a:gd name="adj2" fmla="val 16157662"/>
              <a:gd name="adj3" fmla="val 261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co de bloque 13"/>
          <p:cNvSpPr/>
          <p:nvPr/>
        </p:nvSpPr>
        <p:spPr>
          <a:xfrm rot="16200000">
            <a:off x="4919239" y="2862383"/>
            <a:ext cx="2158583" cy="2118814"/>
          </a:xfrm>
          <a:prstGeom prst="blockArc">
            <a:avLst>
              <a:gd name="adj1" fmla="val 10800000"/>
              <a:gd name="adj2" fmla="val 16157662"/>
              <a:gd name="adj3" fmla="val 26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939295" y="1558874"/>
            <a:ext cx="1332994" cy="40011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dirty="0"/>
              <a:t>Living Labs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017238" y="1563515"/>
            <a:ext cx="3812242" cy="40011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/>
              <a:t>Multimedia technologies Labs</a:t>
            </a:r>
            <a:endParaRPr lang="en-GB" sz="20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985957" y="5414979"/>
            <a:ext cx="2286332" cy="707886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000" b="1"/>
              <a:t>Anechoic Chambers and Radar Labs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017238" y="5414979"/>
            <a:ext cx="3141822" cy="707886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Integrated circuits </a:t>
            </a:r>
            <a:r>
              <a:rPr lang="en-GB" sz="2000" b="1"/>
              <a:t>and electronics Labs</a:t>
            </a:r>
            <a:endParaRPr lang="en-GB" sz="2000" b="1" dirty="0"/>
          </a:p>
        </p:txBody>
      </p:sp>
      <p:sp>
        <p:nvSpPr>
          <p:cNvPr id="21" name="AutoShape 4" descr="mage result for cait upm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5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52720" y="5004123"/>
            <a:ext cx="3269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b="1" dirty="0"/>
          </a:p>
          <a:p>
            <a:r>
              <a:rPr lang="en-GB" sz="2400" dirty="0">
                <a:hlinkClick r:id="rId2"/>
              </a:rPr>
              <a:t>iptc@iptc.upm.es</a:t>
            </a:r>
            <a:endParaRPr lang="en-GB" sz="2400" dirty="0"/>
          </a:p>
          <a:p>
            <a:r>
              <a:rPr lang="en-GB" sz="2400" dirty="0">
                <a:hlinkClick r:id="rId3"/>
              </a:rPr>
              <a:t>http://www.iptc.upm.es</a:t>
            </a:r>
            <a:r>
              <a:rPr lang="en-GB" sz="2400" dirty="0"/>
              <a:t> 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3" y="4374923"/>
            <a:ext cx="2341418" cy="191136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15792" r="17191" b="14940"/>
          <a:stretch/>
        </p:blipFill>
        <p:spPr>
          <a:xfrm>
            <a:off x="6858513" y="4401865"/>
            <a:ext cx="2202360" cy="1802587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0" y="1149928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015345" y="1354877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Exo Light" charset="0"/>
                <a:ea typeface="Exo Light" charset="0"/>
                <a:cs typeface="Exo Light" charset="0"/>
              </a:rPr>
              <a:t> INFORMATION PROCESSING AND </a:t>
            </a:r>
          </a:p>
          <a:p>
            <a:pPr algn="r"/>
            <a:r>
              <a:rPr lang="en-US" sz="3200" b="1" dirty="0">
                <a:solidFill>
                  <a:schemeClr val="bg1"/>
                </a:solidFill>
                <a:latin typeface="Exo Light" charset="0"/>
                <a:ea typeface="Exo Light" charset="0"/>
                <a:cs typeface="Exo Light" charset="0"/>
              </a:rPr>
              <a:t>TELECOMMUNICATIONS CENTER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latin typeface="Exo Light" charset="0"/>
                <a:ea typeface="Exo Light" charset="0"/>
                <a:cs typeface="Exo Light" charset="0"/>
              </a:rPr>
              <a:t>Universidad </a:t>
            </a:r>
            <a:r>
              <a:rPr lang="en-US" sz="3200" dirty="0" err="1">
                <a:solidFill>
                  <a:schemeClr val="bg1"/>
                </a:solidFill>
                <a:latin typeface="Exo Light" charset="0"/>
                <a:ea typeface="Exo Light" charset="0"/>
                <a:cs typeface="Exo Light" charset="0"/>
              </a:rPr>
              <a:t>Politécnica</a:t>
            </a:r>
            <a:r>
              <a:rPr lang="en-US" sz="3200" dirty="0">
                <a:solidFill>
                  <a:schemeClr val="bg1"/>
                </a:solidFill>
                <a:latin typeface="Exo Light" charset="0"/>
                <a:ea typeface="Exo Light" charset="0"/>
                <a:cs typeface="Exo Light" charset="0"/>
              </a:rPr>
              <a:t> de Madrid</a:t>
            </a:r>
          </a:p>
          <a:p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247252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ángulo 50"/>
          <p:cNvSpPr/>
          <p:nvPr/>
        </p:nvSpPr>
        <p:spPr>
          <a:xfrm>
            <a:off x="9179331" y="442684"/>
            <a:ext cx="2656018" cy="185281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 descr="mage result for amb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0074"/>
            <a:ext cx="12192000" cy="376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23916" y="1369090"/>
            <a:ext cx="8613413" cy="165892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400"/>
              </a:spcBef>
            </a:pPr>
            <a:r>
              <a:rPr lang="es-ES_tradnl" b="0" dirty="0" err="1"/>
              <a:t>The</a:t>
            </a:r>
            <a:r>
              <a:rPr lang="es-ES_tradnl" b="0" dirty="0"/>
              <a:t> </a:t>
            </a:r>
            <a:r>
              <a:rPr lang="es-ES_tradnl" dirty="0" err="1"/>
              <a:t>Information</a:t>
            </a:r>
            <a:r>
              <a:rPr lang="es-ES_tradnl" dirty="0"/>
              <a:t> </a:t>
            </a:r>
            <a:r>
              <a:rPr lang="es-ES_tradnl" dirty="0" err="1"/>
              <a:t>Processing</a:t>
            </a:r>
            <a:r>
              <a:rPr lang="es-ES_tradnl" dirty="0"/>
              <a:t> and </a:t>
            </a:r>
            <a:r>
              <a:rPr lang="es-ES_tradnl" dirty="0" err="1"/>
              <a:t>Telecommunications</a:t>
            </a:r>
            <a:r>
              <a:rPr lang="es-ES_tradnl" dirty="0"/>
              <a:t> Center </a:t>
            </a:r>
            <a:r>
              <a:rPr lang="es-ES_tradnl" b="0" dirty="0" err="1"/>
              <a:t>is</a:t>
            </a:r>
            <a:r>
              <a:rPr lang="es-ES_tradnl" b="0" dirty="0"/>
              <a:t> a </a:t>
            </a:r>
            <a:r>
              <a:rPr lang="es-ES_tradnl" b="0" dirty="0" err="1"/>
              <a:t>research</a:t>
            </a:r>
            <a:r>
              <a:rPr lang="es-ES_tradnl" b="0" dirty="0"/>
              <a:t> </a:t>
            </a:r>
            <a:r>
              <a:rPr lang="es-ES_tradnl" b="0" dirty="0" err="1"/>
              <a:t>initiative</a:t>
            </a:r>
            <a:r>
              <a:rPr lang="es-ES_tradnl" b="0" dirty="0"/>
              <a:t> in </a:t>
            </a:r>
            <a:r>
              <a:rPr lang="es-ES_tradnl" b="0" dirty="0" err="1"/>
              <a:t>the</a:t>
            </a:r>
            <a:r>
              <a:rPr lang="es-ES_tradnl" b="0" dirty="0"/>
              <a:t> </a:t>
            </a:r>
            <a:r>
              <a:rPr lang="es-ES_tradnl" dirty="0"/>
              <a:t>Universidad </a:t>
            </a:r>
            <a:r>
              <a:rPr lang="es-ES_tradnl" dirty="0" err="1"/>
              <a:t>Polit</a:t>
            </a:r>
            <a:r>
              <a:rPr lang="es-ES" dirty="0" err="1"/>
              <a:t>écnica</a:t>
            </a:r>
            <a:r>
              <a:rPr lang="es-ES" dirty="0"/>
              <a:t> de Madrid </a:t>
            </a:r>
            <a:r>
              <a:rPr lang="es-ES" b="0" dirty="0"/>
              <a:t>(</a:t>
            </a:r>
            <a:r>
              <a:rPr lang="es-ES" b="0" dirty="0" err="1"/>
              <a:t>Spain</a:t>
            </a:r>
            <a:r>
              <a:rPr lang="es-ES" b="0" dirty="0"/>
              <a:t>)</a:t>
            </a:r>
            <a:r>
              <a:rPr lang="es-ES_tradnl" b="0" dirty="0"/>
              <a:t> </a:t>
            </a:r>
            <a:r>
              <a:rPr lang="es-ES_tradnl" b="0" dirty="0" err="1"/>
              <a:t>that</a:t>
            </a:r>
            <a:r>
              <a:rPr lang="es-ES_tradnl" b="0" dirty="0"/>
              <a:t> </a:t>
            </a:r>
            <a:r>
              <a:rPr lang="es-ES_tradnl" b="0" dirty="0" err="1"/>
              <a:t>brings</a:t>
            </a:r>
            <a:r>
              <a:rPr lang="es-ES_tradnl" b="0" dirty="0"/>
              <a:t> </a:t>
            </a:r>
            <a:r>
              <a:rPr lang="es-ES_tradnl" b="0" dirty="0" err="1"/>
              <a:t>together</a:t>
            </a:r>
            <a:r>
              <a:rPr lang="es-ES_tradnl" b="0" dirty="0"/>
              <a:t> </a:t>
            </a:r>
            <a:r>
              <a:rPr lang="es-ES_tradnl" b="0" dirty="0" err="1"/>
              <a:t>the</a:t>
            </a:r>
            <a:r>
              <a:rPr lang="es-ES_tradnl" b="0" dirty="0"/>
              <a:t> </a:t>
            </a:r>
            <a:r>
              <a:rPr lang="es-ES_tradnl" b="0" dirty="0" err="1"/>
              <a:t>expertise</a:t>
            </a:r>
            <a:r>
              <a:rPr lang="es-ES_tradnl" b="0" dirty="0"/>
              <a:t>, </a:t>
            </a:r>
            <a:r>
              <a:rPr lang="es-ES_tradnl" b="0" dirty="0" err="1"/>
              <a:t>background</a:t>
            </a:r>
            <a:r>
              <a:rPr lang="es-ES_tradnl" b="0" dirty="0"/>
              <a:t> and </a:t>
            </a:r>
            <a:r>
              <a:rPr lang="es-ES_tradnl" b="0" dirty="0" err="1"/>
              <a:t>strategy</a:t>
            </a:r>
            <a:r>
              <a:rPr lang="es-ES_tradnl" b="0" dirty="0"/>
              <a:t> </a:t>
            </a:r>
            <a:r>
              <a:rPr lang="es-ES_tradnl" b="0" dirty="0" err="1"/>
              <a:t>for</a:t>
            </a:r>
            <a:r>
              <a:rPr lang="es-ES_tradnl" b="0" dirty="0"/>
              <a:t> </a:t>
            </a:r>
            <a:r>
              <a:rPr lang="es-ES_tradnl" b="0" dirty="0" err="1"/>
              <a:t>the</a:t>
            </a:r>
            <a:r>
              <a:rPr lang="es-ES_tradnl" b="0" dirty="0"/>
              <a:t> </a:t>
            </a:r>
            <a:r>
              <a:rPr lang="es-ES_tradnl" b="0" dirty="0" err="1"/>
              <a:t>future</a:t>
            </a:r>
            <a:r>
              <a:rPr lang="es-ES_tradnl" b="0" dirty="0"/>
              <a:t> of a </a:t>
            </a:r>
            <a:r>
              <a:rPr lang="es-ES_tradnl" b="0" dirty="0" err="1"/>
              <a:t>cluster</a:t>
            </a:r>
            <a:r>
              <a:rPr lang="es-ES_tradnl" b="0" dirty="0"/>
              <a:t> of </a:t>
            </a:r>
            <a:r>
              <a:rPr lang="es-ES_tradnl" b="0" dirty="0" err="1"/>
              <a:t>competitive</a:t>
            </a:r>
            <a:r>
              <a:rPr lang="es-ES_tradnl" b="0" dirty="0"/>
              <a:t> </a:t>
            </a:r>
            <a:r>
              <a:rPr lang="es-ES_tradnl" b="0" dirty="0" err="1"/>
              <a:t>research</a:t>
            </a:r>
            <a:r>
              <a:rPr lang="es-ES_tradnl" b="0" dirty="0"/>
              <a:t> </a:t>
            </a:r>
            <a:r>
              <a:rPr lang="es-ES_tradnl" b="0" dirty="0" err="1"/>
              <a:t>groups</a:t>
            </a:r>
            <a:r>
              <a:rPr lang="es-ES_tradnl" b="0" dirty="0"/>
              <a:t> </a:t>
            </a:r>
            <a:r>
              <a:rPr lang="es-ES_tradnl" b="0" dirty="0" err="1"/>
              <a:t>specialized</a:t>
            </a:r>
            <a:r>
              <a:rPr lang="es-ES_tradnl" b="0" dirty="0"/>
              <a:t> in </a:t>
            </a:r>
            <a:r>
              <a:rPr lang="es-ES_tradnl" b="0" dirty="0" err="1"/>
              <a:t>the</a:t>
            </a:r>
            <a:r>
              <a:rPr lang="es-ES_tradnl" b="0" dirty="0"/>
              <a:t> </a:t>
            </a:r>
            <a:r>
              <a:rPr lang="es-ES_tradnl" b="0" dirty="0" err="1"/>
              <a:t>fields</a:t>
            </a:r>
            <a:r>
              <a:rPr lang="es-ES_tradnl" b="0" dirty="0"/>
              <a:t> of </a:t>
            </a:r>
            <a:r>
              <a:rPr lang="es-ES_tradnl" dirty="0" err="1"/>
              <a:t>Electronics</a:t>
            </a:r>
            <a:r>
              <a:rPr lang="es-ES_tradnl" dirty="0"/>
              <a:t>, </a:t>
            </a:r>
            <a:r>
              <a:rPr lang="es-ES_tradnl" dirty="0" err="1"/>
              <a:t>Communications</a:t>
            </a:r>
            <a:r>
              <a:rPr lang="es-ES_tradnl" dirty="0"/>
              <a:t>, Networks, Computing and Software</a:t>
            </a:r>
            <a:r>
              <a:rPr lang="es-ES_tradnl" b="0" dirty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Who We Are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charset="0"/>
                <a:cs typeface="Arial" charset="0"/>
              </a:rPr>
              <a:t>ICT at Universidad </a:t>
            </a:r>
            <a:r>
              <a:rPr lang="en-GB" dirty="0" err="1">
                <a:solidFill>
                  <a:schemeClr val="bg1"/>
                </a:solidFill>
                <a:latin typeface="Arial" charset="0"/>
                <a:cs typeface="Arial" charset="0"/>
              </a:rPr>
              <a:t>Polit</a:t>
            </a:r>
            <a:r>
              <a:rPr lang="es-ES" dirty="0" err="1">
                <a:solidFill>
                  <a:schemeClr val="bg1"/>
                </a:solidFill>
                <a:latin typeface="Arial" charset="0"/>
                <a:cs typeface="Arial" charset="0"/>
              </a:rPr>
              <a:t>écnic</a:t>
            </a:r>
            <a:r>
              <a:rPr lang="es-ES" dirty="0" err="1">
                <a:solidFill>
                  <a:schemeClr val="bg1"/>
                </a:solidFill>
              </a:rPr>
              <a:t>a</a:t>
            </a:r>
            <a:r>
              <a:rPr lang="es-ES" dirty="0">
                <a:solidFill>
                  <a:schemeClr val="bg1"/>
                </a:solidFill>
              </a:rPr>
              <a:t> de Madrid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50" name="Agrupar 49"/>
          <p:cNvGrpSpPr/>
          <p:nvPr/>
        </p:nvGrpSpPr>
        <p:grpSpPr>
          <a:xfrm>
            <a:off x="9291224" y="621443"/>
            <a:ext cx="2506199" cy="1541075"/>
            <a:chOff x="9232100" y="1802705"/>
            <a:chExt cx="2506199" cy="1541075"/>
          </a:xfrm>
          <a:effectLst/>
        </p:grpSpPr>
        <p:grpSp>
          <p:nvGrpSpPr>
            <p:cNvPr id="6" name="Grupo 57"/>
            <p:cNvGrpSpPr/>
            <p:nvPr/>
          </p:nvGrpSpPr>
          <p:grpSpPr>
            <a:xfrm rot="4135902">
              <a:off x="10628396" y="1926306"/>
              <a:ext cx="970233" cy="851400"/>
              <a:chOff x="7981059" y="4411254"/>
              <a:chExt cx="2149435" cy="1752233"/>
            </a:xfrm>
          </p:grpSpPr>
          <p:sp>
            <p:nvSpPr>
              <p:cNvPr id="11" name="Arco 20"/>
              <p:cNvSpPr/>
              <p:nvPr/>
            </p:nvSpPr>
            <p:spPr>
              <a:xfrm rot="17165763">
                <a:off x="8282184" y="4227181"/>
                <a:ext cx="1547185" cy="2149435"/>
              </a:xfrm>
              <a:prstGeom prst="arc">
                <a:avLst>
                  <a:gd name="adj1" fmla="val 16200000"/>
                  <a:gd name="adj2" fmla="val 247375"/>
                </a:avLst>
              </a:prstGeom>
              <a:noFill/>
              <a:ln w="3492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/>
                <a:endParaRPr lang="es-ES_tradnl" sz="731" ker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Arco 21"/>
              <p:cNvSpPr/>
              <p:nvPr/>
            </p:nvSpPr>
            <p:spPr>
              <a:xfrm rot="11765763">
                <a:off x="7986306" y="4411254"/>
                <a:ext cx="2128259" cy="1752233"/>
              </a:xfrm>
              <a:prstGeom prst="arc">
                <a:avLst>
                  <a:gd name="adj1" fmla="val 16199998"/>
                  <a:gd name="adj2" fmla="val 0"/>
                </a:avLst>
              </a:prstGeom>
              <a:noFill/>
              <a:ln w="3492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/>
                <a:endParaRPr lang="es-ES_tradnl" sz="731" ker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Arco 22"/>
              <p:cNvSpPr/>
              <p:nvPr/>
            </p:nvSpPr>
            <p:spPr>
              <a:xfrm rot="11765763" flipH="1">
                <a:off x="8380404" y="5587105"/>
                <a:ext cx="987092" cy="549904"/>
              </a:xfrm>
              <a:prstGeom prst="arc">
                <a:avLst/>
              </a:prstGeom>
              <a:noFill/>
              <a:ln w="3492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/>
                <a:endParaRPr lang="es-ES_tradnl" sz="731" ker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7" name="Arco 6"/>
            <p:cNvSpPr/>
            <p:nvPr/>
          </p:nvSpPr>
          <p:spPr>
            <a:xfrm>
              <a:off x="10550719" y="1802706"/>
              <a:ext cx="957846" cy="1088161"/>
            </a:xfrm>
            <a:prstGeom prst="arc">
              <a:avLst>
                <a:gd name="adj1" fmla="val 16119806"/>
                <a:gd name="adj2" fmla="val 0"/>
              </a:avLst>
            </a:prstGeom>
            <a:noFill/>
            <a:ln w="3492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742950"/>
              <a:endParaRPr lang="es-ES_tradnl" sz="731" kern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grpSp>
          <p:nvGrpSpPr>
            <p:cNvPr id="8" name="Grupo 56"/>
            <p:cNvGrpSpPr/>
            <p:nvPr/>
          </p:nvGrpSpPr>
          <p:grpSpPr>
            <a:xfrm>
              <a:off x="10487248" y="1802706"/>
              <a:ext cx="1084789" cy="1077440"/>
              <a:chOff x="7746338" y="4174321"/>
              <a:chExt cx="2232561" cy="2386941"/>
            </a:xfrm>
          </p:grpSpPr>
          <p:sp>
            <p:nvSpPr>
              <p:cNvPr id="9" name="Arco 18"/>
              <p:cNvSpPr/>
              <p:nvPr/>
            </p:nvSpPr>
            <p:spPr>
              <a:xfrm rot="16200000">
                <a:off x="7669148" y="4251511"/>
                <a:ext cx="2386941" cy="2232561"/>
              </a:xfrm>
              <a:prstGeom prst="arc">
                <a:avLst/>
              </a:prstGeom>
              <a:noFill/>
              <a:ln w="3492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/>
                <a:endParaRPr lang="es-ES_tradnl" sz="731" ker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Arco 19"/>
              <p:cNvSpPr/>
              <p:nvPr/>
            </p:nvSpPr>
            <p:spPr>
              <a:xfrm rot="16200000" flipH="1">
                <a:off x="7588989" y="4966999"/>
                <a:ext cx="1116281" cy="801584"/>
              </a:xfrm>
              <a:prstGeom prst="arc">
                <a:avLst>
                  <a:gd name="adj1" fmla="val 16121884"/>
                  <a:gd name="adj2" fmla="val 0"/>
                </a:avLst>
              </a:prstGeom>
              <a:noFill/>
              <a:ln w="3492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742950"/>
                <a:endParaRPr lang="es-ES_tradnl" sz="731" kern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4" name="Rectángulo 16"/>
            <p:cNvSpPr/>
            <p:nvPr/>
          </p:nvSpPr>
          <p:spPr>
            <a:xfrm>
              <a:off x="10550719" y="2229798"/>
              <a:ext cx="11875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 err="1">
                  <a:solidFill>
                    <a:schemeClr val="tx1"/>
                  </a:solidFill>
                  <a:latin typeface="Exo Light"/>
                  <a:ea typeface="Bradley Hand" charset="0"/>
                  <a:cs typeface="Bradley Hand" charset="0"/>
                </a:rPr>
                <a:t>iptc</a:t>
              </a:r>
              <a:endParaRPr lang="en-GB" sz="2400" b="1" dirty="0">
                <a:solidFill>
                  <a:schemeClr val="tx1"/>
                </a:solidFill>
                <a:latin typeface="Exo Light"/>
                <a:ea typeface="Bradley Hand" charset="0"/>
                <a:cs typeface="Bradley Hand" charset="0"/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7826" y="1802705"/>
              <a:ext cx="1120877" cy="915002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9232100" y="2697449"/>
              <a:ext cx="25061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hlinkClick r:id="rId5"/>
                </a:rPr>
                <a:t>http://www.upm.es</a:t>
              </a:r>
              <a:endParaRPr lang="en-GB" dirty="0"/>
            </a:p>
            <a:p>
              <a:r>
                <a:rPr lang="en-GB" dirty="0">
                  <a:hlinkClick r:id="rId6"/>
                </a:rPr>
                <a:t>http://www.iptc.upm.es</a:t>
              </a:r>
              <a:r>
                <a:rPr lang="en-GB" dirty="0"/>
                <a:t> </a:t>
              </a:r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2967414" y="3695428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Multidisciplinarity</a:t>
            </a:r>
            <a:endParaRPr lang="en-GB" b="1" dirty="0"/>
          </a:p>
        </p:txBody>
      </p:sp>
      <p:sp>
        <p:nvSpPr>
          <p:cNvPr id="47" name="CuadroTexto 46"/>
          <p:cNvSpPr txBox="1"/>
          <p:nvPr/>
        </p:nvSpPr>
        <p:spPr>
          <a:xfrm>
            <a:off x="5946083" y="3234821"/>
            <a:ext cx="124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Disruption 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7702354" y="5842092"/>
            <a:ext cx="246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Technologies for the future</a:t>
            </a:r>
            <a:endParaRPr lang="en-GB" sz="2400" b="1" dirty="0"/>
          </a:p>
        </p:txBody>
      </p:sp>
      <p:sp>
        <p:nvSpPr>
          <p:cNvPr id="55" name="CuadroTexto 54"/>
          <p:cNvSpPr txBox="1"/>
          <p:nvPr/>
        </p:nvSpPr>
        <p:spPr>
          <a:xfrm>
            <a:off x="4373921" y="5867885"/>
            <a:ext cx="246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Short &amp; long-term </a:t>
            </a:r>
            <a:r>
              <a:rPr lang="en-GB" sz="2400" b="1" dirty="0"/>
              <a:t>challenges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1598376" y="5907564"/>
            <a:ext cx="246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Multidisciplinar</a:t>
            </a:r>
            <a:r>
              <a:rPr lang="en-GB" sz="2400" b="1" dirty="0"/>
              <a:t> expertise</a:t>
            </a:r>
          </a:p>
        </p:txBody>
      </p:sp>
    </p:spTree>
    <p:extLst>
      <p:ext uri="{BB962C8B-B14F-4D97-AF65-F5344CB8AC3E}">
        <p14:creationId xmlns:p14="http://schemas.microsoft.com/office/powerpoint/2010/main" val="2145654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riángulo 74"/>
          <p:cNvSpPr/>
          <p:nvPr/>
        </p:nvSpPr>
        <p:spPr>
          <a:xfrm>
            <a:off x="10500864" y="5334376"/>
            <a:ext cx="379244" cy="37496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riángulo 75"/>
          <p:cNvSpPr/>
          <p:nvPr/>
        </p:nvSpPr>
        <p:spPr>
          <a:xfrm>
            <a:off x="8839417" y="5349923"/>
            <a:ext cx="379244" cy="37496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riángulo 76"/>
          <p:cNvSpPr/>
          <p:nvPr/>
        </p:nvSpPr>
        <p:spPr>
          <a:xfrm>
            <a:off x="7177970" y="5351324"/>
            <a:ext cx="379244" cy="37496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riángulo 77"/>
          <p:cNvSpPr/>
          <p:nvPr/>
        </p:nvSpPr>
        <p:spPr>
          <a:xfrm>
            <a:off x="5516523" y="5366871"/>
            <a:ext cx="379244" cy="37496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riángulo 78"/>
          <p:cNvSpPr/>
          <p:nvPr/>
        </p:nvSpPr>
        <p:spPr>
          <a:xfrm>
            <a:off x="3926451" y="5351324"/>
            <a:ext cx="379244" cy="37496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riángulo 79"/>
          <p:cNvSpPr/>
          <p:nvPr/>
        </p:nvSpPr>
        <p:spPr>
          <a:xfrm>
            <a:off x="2265004" y="5366871"/>
            <a:ext cx="379244" cy="37496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ángulo 37"/>
          <p:cNvSpPr/>
          <p:nvPr/>
        </p:nvSpPr>
        <p:spPr>
          <a:xfrm>
            <a:off x="10403190" y="2613943"/>
            <a:ext cx="995559" cy="2598618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GB" b="1" dirty="0">
                <a:solidFill>
                  <a:schemeClr val="tx1"/>
                </a:solidFill>
              </a:rPr>
              <a:t>Mobility and</a:t>
            </a:r>
          </a:p>
          <a:p>
            <a:pPr algn="r"/>
            <a:r>
              <a:rPr lang="en-GB" b="1" dirty="0">
                <a:solidFill>
                  <a:schemeClr val="tx1"/>
                </a:solidFill>
              </a:rPr>
              <a:t> transport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10426265" y="4470274"/>
            <a:ext cx="948423" cy="71063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ángulo 36"/>
          <p:cNvSpPr/>
          <p:nvPr/>
        </p:nvSpPr>
        <p:spPr>
          <a:xfrm>
            <a:off x="9153935" y="2613943"/>
            <a:ext cx="995559" cy="2598617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GB" b="1" dirty="0">
                <a:solidFill>
                  <a:schemeClr val="tx1"/>
                </a:solidFill>
              </a:rPr>
              <a:t>Health and </a:t>
            </a:r>
          </a:p>
          <a:p>
            <a:pPr algn="r"/>
            <a:r>
              <a:rPr lang="en-GB" b="1" dirty="0">
                <a:solidFill>
                  <a:schemeClr val="tx1"/>
                </a:solidFill>
              </a:rPr>
              <a:t>wellbeing support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7945328" y="2637654"/>
            <a:ext cx="995559" cy="2598618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GB" b="1" dirty="0">
                <a:solidFill>
                  <a:schemeClr val="tx1"/>
                </a:solidFill>
              </a:rPr>
              <a:t>Interaction and </a:t>
            </a:r>
          </a:p>
          <a:p>
            <a:pPr algn="r"/>
            <a:r>
              <a:rPr lang="en-GB" b="1" dirty="0">
                <a:solidFill>
                  <a:schemeClr val="tx1"/>
                </a:solidFill>
              </a:rPr>
              <a:t>interfaces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7977473" y="4481639"/>
            <a:ext cx="948423" cy="73597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Do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334825" y="894141"/>
            <a:ext cx="11537467" cy="253152"/>
          </a:xfrm>
        </p:spPr>
        <p:txBody>
          <a:bodyPr>
            <a:noAutofit/>
          </a:bodyPr>
          <a:lstStyle/>
          <a:p>
            <a:r>
              <a:rPr lang="en-GB" dirty="0"/>
              <a:t>Applied research on ICT, innovative engineering solutions, education and training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659464" y="5587444"/>
            <a:ext cx="1416525" cy="87692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Networks and applications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744023" y="2637654"/>
            <a:ext cx="995559" cy="259796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GB" b="1" dirty="0">
                <a:solidFill>
                  <a:schemeClr val="tx1"/>
                </a:solidFill>
              </a:rPr>
              <a:t>Future Telecom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039277" y="5587444"/>
            <a:ext cx="1416525" cy="87692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Multimedia content technologies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332056" y="5597117"/>
            <a:ext cx="1416525" cy="87692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Secure Society and Cybersecurity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366685" y="5587432"/>
            <a:ext cx="1416525" cy="87692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Radio and wireless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746498" y="5587432"/>
            <a:ext cx="1416525" cy="87692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Electronics and systems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9982224" y="5597117"/>
            <a:ext cx="1416525" cy="87692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Software &amp; Data Science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978288" y="2637654"/>
            <a:ext cx="995559" cy="2598615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GB" b="1" dirty="0">
                <a:solidFill>
                  <a:schemeClr val="tx1"/>
                </a:solidFill>
              </a:rPr>
              <a:t>Connected</a:t>
            </a:r>
          </a:p>
          <a:p>
            <a:pPr algn="r"/>
            <a:r>
              <a:rPr lang="en-GB" b="1" dirty="0">
                <a:solidFill>
                  <a:schemeClr val="tx1"/>
                </a:solidFill>
              </a:rPr>
              <a:t> Industry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212553" y="2637654"/>
            <a:ext cx="995559" cy="2598616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GB" b="1" dirty="0">
                <a:solidFill>
                  <a:schemeClr val="tx1"/>
                </a:solidFill>
              </a:rPr>
              <a:t>Remote sensing </a:t>
            </a:r>
          </a:p>
          <a:p>
            <a:pPr algn="r"/>
            <a:r>
              <a:rPr lang="en-GB" b="1" dirty="0">
                <a:solidFill>
                  <a:schemeClr val="tx1"/>
                </a:solidFill>
              </a:rPr>
              <a:t>and space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5476798" y="2624020"/>
            <a:ext cx="995559" cy="2598616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GB" sz="1500" b="1" dirty="0">
                <a:solidFill>
                  <a:schemeClr val="tx1"/>
                </a:solidFill>
              </a:rPr>
              <a:t>Data engineering &amp;</a:t>
            </a:r>
          </a:p>
          <a:p>
            <a:pPr algn="r"/>
            <a:r>
              <a:rPr lang="en-GB" sz="1500" b="1" dirty="0">
                <a:solidFill>
                  <a:schemeClr val="tx1"/>
                </a:solidFill>
              </a:rPr>
              <a:t>digital transformation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711063" y="2637654"/>
            <a:ext cx="995559" cy="2598617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GB" b="1" dirty="0">
                <a:solidFill>
                  <a:schemeClr val="tx1"/>
                </a:solidFill>
              </a:rPr>
              <a:t>Smart cities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746498" y="1531849"/>
            <a:ext cx="9638240" cy="72124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entágono 31"/>
          <p:cNvSpPr/>
          <p:nvPr/>
        </p:nvSpPr>
        <p:spPr>
          <a:xfrm rot="16200000">
            <a:off x="199528" y="5171993"/>
            <a:ext cx="1437346" cy="1166749"/>
          </a:xfrm>
          <a:prstGeom prst="homePlate">
            <a:avLst>
              <a:gd name="adj" fmla="val 48054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Cheurón 32"/>
          <p:cNvSpPr/>
          <p:nvPr/>
        </p:nvSpPr>
        <p:spPr>
          <a:xfrm rot="16200000">
            <a:off x="-239271" y="3677059"/>
            <a:ext cx="2314944" cy="1166751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Cheurón 34"/>
          <p:cNvSpPr/>
          <p:nvPr/>
        </p:nvSpPr>
        <p:spPr>
          <a:xfrm rot="5400000">
            <a:off x="-267861" y="3082276"/>
            <a:ext cx="2363346" cy="117552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Pentágono 35"/>
          <p:cNvSpPr/>
          <p:nvPr/>
        </p:nvSpPr>
        <p:spPr>
          <a:xfrm rot="5400000">
            <a:off x="199526" y="1589555"/>
            <a:ext cx="1437346" cy="1166749"/>
          </a:xfrm>
          <a:prstGeom prst="homePlate">
            <a:avLst>
              <a:gd name="adj" fmla="val 48054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893" y="4608755"/>
            <a:ext cx="782690" cy="500921"/>
          </a:xfrm>
          <a:prstGeom prst="rect">
            <a:avLst/>
          </a:prstGeom>
        </p:spPr>
      </p:pic>
      <p:sp>
        <p:nvSpPr>
          <p:cNvPr id="50" name="Rectángulo 49"/>
          <p:cNvSpPr/>
          <p:nvPr/>
        </p:nvSpPr>
        <p:spPr>
          <a:xfrm>
            <a:off x="6741043" y="4486938"/>
            <a:ext cx="948423" cy="71063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ángulo 50"/>
          <p:cNvSpPr/>
          <p:nvPr/>
        </p:nvSpPr>
        <p:spPr>
          <a:xfrm>
            <a:off x="9186081" y="4473898"/>
            <a:ext cx="948423" cy="71063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ángulo 51"/>
          <p:cNvSpPr/>
          <p:nvPr/>
        </p:nvSpPr>
        <p:spPr>
          <a:xfrm>
            <a:off x="5498750" y="4477004"/>
            <a:ext cx="948423" cy="71063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ángulo 52"/>
          <p:cNvSpPr/>
          <p:nvPr/>
        </p:nvSpPr>
        <p:spPr>
          <a:xfrm>
            <a:off x="4242533" y="4484972"/>
            <a:ext cx="948423" cy="71063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98" y="4498245"/>
            <a:ext cx="584616" cy="645355"/>
          </a:xfrm>
          <a:prstGeom prst="rect">
            <a:avLst/>
          </a:prstGeom>
        </p:spPr>
      </p:pic>
      <p:sp>
        <p:nvSpPr>
          <p:cNvPr id="54" name="Rectángulo 53"/>
          <p:cNvSpPr/>
          <p:nvPr/>
        </p:nvSpPr>
        <p:spPr>
          <a:xfrm>
            <a:off x="3010434" y="4473898"/>
            <a:ext cx="948423" cy="71063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ángulo 54"/>
          <p:cNvSpPr/>
          <p:nvPr/>
        </p:nvSpPr>
        <p:spPr>
          <a:xfrm>
            <a:off x="1767590" y="4474418"/>
            <a:ext cx="948423" cy="710631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21" y="4570435"/>
            <a:ext cx="635937" cy="558384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83" y="4523633"/>
            <a:ext cx="620218" cy="652024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11" y="4481627"/>
            <a:ext cx="737072" cy="691005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131" y="4558805"/>
            <a:ext cx="637474" cy="562964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67" y="4570435"/>
            <a:ext cx="538487" cy="562964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98" y="4551413"/>
            <a:ext cx="646867" cy="570356"/>
          </a:xfrm>
          <a:prstGeom prst="rect">
            <a:avLst/>
          </a:prstGeom>
        </p:spPr>
      </p:pic>
      <p:sp>
        <p:nvSpPr>
          <p:cNvPr id="62" name="CuadroTexto 61"/>
          <p:cNvSpPr txBox="1"/>
          <p:nvPr/>
        </p:nvSpPr>
        <p:spPr>
          <a:xfrm>
            <a:off x="124964" y="5629266"/>
            <a:ext cx="158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</a:rPr>
              <a:t>Core technologies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122975" y="3647901"/>
            <a:ext cx="158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Strategic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areas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227905" y="1583867"/>
            <a:ext cx="137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Society and industry needs</a:t>
            </a:r>
          </a:p>
        </p:txBody>
      </p:sp>
      <p:sp>
        <p:nvSpPr>
          <p:cNvPr id="67" name="Triángulo 66"/>
          <p:cNvSpPr/>
          <p:nvPr/>
        </p:nvSpPr>
        <p:spPr>
          <a:xfrm rot="10800000">
            <a:off x="5811624" y="2113400"/>
            <a:ext cx="379244" cy="37496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riángulo 67"/>
          <p:cNvSpPr/>
          <p:nvPr/>
        </p:nvSpPr>
        <p:spPr>
          <a:xfrm rot="10800000">
            <a:off x="7040567" y="2131862"/>
            <a:ext cx="379244" cy="37496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riángulo 68"/>
          <p:cNvSpPr/>
          <p:nvPr/>
        </p:nvSpPr>
        <p:spPr>
          <a:xfrm rot="10800000">
            <a:off x="8253485" y="2149037"/>
            <a:ext cx="379244" cy="37496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riángulo 69"/>
          <p:cNvSpPr/>
          <p:nvPr/>
        </p:nvSpPr>
        <p:spPr>
          <a:xfrm rot="10800000">
            <a:off x="9470670" y="2131862"/>
            <a:ext cx="379244" cy="37496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riángulo 70"/>
          <p:cNvSpPr/>
          <p:nvPr/>
        </p:nvSpPr>
        <p:spPr>
          <a:xfrm rot="10800000">
            <a:off x="10721616" y="2144396"/>
            <a:ext cx="379244" cy="37496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riángulo 71"/>
          <p:cNvSpPr/>
          <p:nvPr/>
        </p:nvSpPr>
        <p:spPr>
          <a:xfrm rot="10800000">
            <a:off x="4527122" y="2145844"/>
            <a:ext cx="379244" cy="37496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riángulo 72"/>
          <p:cNvSpPr/>
          <p:nvPr/>
        </p:nvSpPr>
        <p:spPr>
          <a:xfrm rot="10800000">
            <a:off x="3295877" y="2144660"/>
            <a:ext cx="379244" cy="37496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riángulo 73"/>
          <p:cNvSpPr/>
          <p:nvPr/>
        </p:nvSpPr>
        <p:spPr>
          <a:xfrm rot="10800000">
            <a:off x="2066933" y="2131862"/>
            <a:ext cx="379244" cy="37496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0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IPTC in facts and figures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334825" y="909131"/>
            <a:ext cx="11537467" cy="253152"/>
          </a:xfrm>
        </p:spPr>
        <p:txBody>
          <a:bodyPr>
            <a:noAutofit/>
          </a:bodyPr>
          <a:lstStyle/>
          <a:p>
            <a:r>
              <a:rPr lang="en-GB" dirty="0"/>
              <a:t>2018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75761" y="2796816"/>
            <a:ext cx="10552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6"/>
          <p:cNvSpPr txBox="1">
            <a:spLocks/>
          </p:cNvSpPr>
          <p:nvPr/>
        </p:nvSpPr>
        <p:spPr>
          <a:xfrm>
            <a:off x="575762" y="2891820"/>
            <a:ext cx="2295103" cy="606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-120"/>
              <a:buChar char="-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CCCCCC">
                    <a:lumMod val="25000"/>
                  </a:srgbClr>
                </a:solidFill>
                <a:latin typeface="Arial" charset="0"/>
                <a:cs typeface="Arial" charset="0"/>
              </a:rPr>
              <a:t>Bringing expertise in different areas of knowledge on ICT.</a:t>
            </a: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583925" y="2064242"/>
            <a:ext cx="3122706" cy="606238"/>
          </a:xfrm>
          <a:prstGeom prst="rect">
            <a:avLst/>
          </a:prstGeom>
        </p:spPr>
        <p:txBody>
          <a:bodyPr/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Tx/>
              <a:buNone/>
              <a:tabLst/>
              <a:defRPr lang="en-US" sz="1999" b="1" kern="120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-120"/>
              <a:buChar char="-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CCCCCC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|161 Ph.D. researchers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83926" y="1449173"/>
            <a:ext cx="31308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1.</a:t>
            </a:r>
          </a:p>
        </p:txBody>
      </p:sp>
      <p:cxnSp>
        <p:nvCxnSpPr>
          <p:cNvPr id="9" name="Straight Connector 4"/>
          <p:cNvCxnSpPr/>
          <p:nvPr/>
        </p:nvCxnSpPr>
        <p:spPr>
          <a:xfrm>
            <a:off x="4655584" y="2796332"/>
            <a:ext cx="10552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6"/>
          <p:cNvSpPr txBox="1">
            <a:spLocks/>
          </p:cNvSpPr>
          <p:nvPr/>
        </p:nvSpPr>
        <p:spPr>
          <a:xfrm>
            <a:off x="4655585" y="2891336"/>
            <a:ext cx="2295103" cy="606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-120"/>
              <a:buChar char="-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CCCCCC">
                    <a:lumMod val="25000"/>
                  </a:srgbClr>
                </a:solidFill>
                <a:latin typeface="Arial" charset="0"/>
                <a:cs typeface="Arial" charset="0"/>
              </a:rPr>
              <a:t>In national and international R&amp;D and innovation competitive </a:t>
            </a:r>
            <a:r>
              <a:rPr lang="en-US" b="0" dirty="0" err="1">
                <a:solidFill>
                  <a:srgbClr val="CCCCCC">
                    <a:lumMod val="25000"/>
                  </a:srgbClr>
                </a:solidFill>
                <a:latin typeface="Arial" charset="0"/>
                <a:cs typeface="Arial" charset="0"/>
              </a:rPr>
              <a:t>programmes</a:t>
            </a:r>
            <a:r>
              <a:rPr lang="en-US" b="0" dirty="0">
                <a:solidFill>
                  <a:srgbClr val="CCCCCC">
                    <a:lumMod val="25000"/>
                  </a:srgbClr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1" name="Text Placeholder 8"/>
          <p:cNvSpPr txBox="1">
            <a:spLocks/>
          </p:cNvSpPr>
          <p:nvPr/>
        </p:nvSpPr>
        <p:spPr>
          <a:xfrm>
            <a:off x="4663748" y="2063758"/>
            <a:ext cx="3122706" cy="606238"/>
          </a:xfrm>
          <a:prstGeom prst="rect">
            <a:avLst/>
          </a:prstGeom>
        </p:spPr>
        <p:txBody>
          <a:bodyPr/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Tx/>
              <a:buNone/>
              <a:tabLst/>
              <a:defRPr lang="en-US" sz="1999" b="1" kern="120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-120"/>
              <a:buChar char="-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CCCCCC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107 competitive research projects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663749" y="1448689"/>
            <a:ext cx="31308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2.</a:t>
            </a:r>
          </a:p>
        </p:txBody>
      </p:sp>
      <p:cxnSp>
        <p:nvCxnSpPr>
          <p:cNvPr id="13" name="Straight Connector 4"/>
          <p:cNvCxnSpPr/>
          <p:nvPr/>
        </p:nvCxnSpPr>
        <p:spPr>
          <a:xfrm>
            <a:off x="8373145" y="2795848"/>
            <a:ext cx="10552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6"/>
          <p:cNvSpPr txBox="1">
            <a:spLocks/>
          </p:cNvSpPr>
          <p:nvPr/>
        </p:nvSpPr>
        <p:spPr>
          <a:xfrm>
            <a:off x="8373146" y="2890852"/>
            <a:ext cx="2295103" cy="606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-120"/>
              <a:buChar char="-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CCCCCC">
                    <a:lumMod val="25000"/>
                  </a:srgbClr>
                </a:solidFill>
                <a:latin typeface="Arial" charset="0"/>
                <a:cs typeface="Arial" charset="0"/>
              </a:rPr>
              <a:t>Solving the needs of industry partners and contributing to value creation and innovation.</a:t>
            </a:r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8381309" y="2063274"/>
            <a:ext cx="3122706" cy="606238"/>
          </a:xfrm>
          <a:prstGeom prst="rect">
            <a:avLst/>
          </a:prstGeom>
        </p:spPr>
        <p:txBody>
          <a:bodyPr/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Tx/>
              <a:buNone/>
              <a:tabLst/>
              <a:defRPr lang="en-US" sz="1999" b="1" kern="120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-120"/>
              <a:buChar char="-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CCCCCC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70 industry projects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381310" y="1448205"/>
            <a:ext cx="31308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3.</a:t>
            </a:r>
          </a:p>
        </p:txBody>
      </p:sp>
      <p:cxnSp>
        <p:nvCxnSpPr>
          <p:cNvPr id="17" name="Straight Connector 4"/>
          <p:cNvCxnSpPr/>
          <p:nvPr/>
        </p:nvCxnSpPr>
        <p:spPr>
          <a:xfrm>
            <a:off x="583924" y="5161988"/>
            <a:ext cx="10552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6"/>
          <p:cNvSpPr txBox="1">
            <a:spLocks/>
          </p:cNvSpPr>
          <p:nvPr/>
        </p:nvSpPr>
        <p:spPr>
          <a:xfrm>
            <a:off x="583925" y="5256992"/>
            <a:ext cx="2295103" cy="606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-120"/>
              <a:buChar char="-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CCCCCC">
                    <a:lumMod val="25000"/>
                  </a:srgbClr>
                </a:solidFill>
                <a:latin typeface="Arial" charset="0"/>
                <a:cs typeface="Arial" charset="0"/>
              </a:rPr>
              <a:t>High quality research outcomes challenging and advancing the state-of-the-art.</a:t>
            </a:r>
          </a:p>
        </p:txBody>
      </p:sp>
      <p:sp>
        <p:nvSpPr>
          <p:cNvPr id="19" name="Text Placeholder 8"/>
          <p:cNvSpPr txBox="1">
            <a:spLocks/>
          </p:cNvSpPr>
          <p:nvPr/>
        </p:nvSpPr>
        <p:spPr>
          <a:xfrm>
            <a:off x="592088" y="4429414"/>
            <a:ext cx="3122706" cy="606238"/>
          </a:xfrm>
          <a:prstGeom prst="rect">
            <a:avLst/>
          </a:prstGeom>
        </p:spPr>
        <p:txBody>
          <a:bodyPr/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Tx/>
              <a:buNone/>
              <a:tabLst/>
              <a:defRPr lang="en-US" sz="1999" b="1" kern="120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-120"/>
              <a:buChar char="-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CCCCCC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283 journal and conference papers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92089" y="3814345"/>
            <a:ext cx="31308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4.</a:t>
            </a:r>
          </a:p>
        </p:txBody>
      </p:sp>
      <p:cxnSp>
        <p:nvCxnSpPr>
          <p:cNvPr id="21" name="Straight Connector 4"/>
          <p:cNvCxnSpPr/>
          <p:nvPr/>
        </p:nvCxnSpPr>
        <p:spPr>
          <a:xfrm>
            <a:off x="4663747" y="5161504"/>
            <a:ext cx="10552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6"/>
          <p:cNvSpPr txBox="1">
            <a:spLocks/>
          </p:cNvSpPr>
          <p:nvPr/>
        </p:nvSpPr>
        <p:spPr>
          <a:xfrm>
            <a:off x="4663748" y="5256508"/>
            <a:ext cx="2295103" cy="606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-120"/>
              <a:buChar char="-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CCCCCC">
                    <a:lumMod val="25000"/>
                  </a:srgbClr>
                </a:solidFill>
                <a:latin typeface="Arial" charset="0"/>
                <a:cs typeface="Arial" charset="0"/>
              </a:rPr>
              <a:t>Applied research outcomes ready to be exploited in products and services.</a:t>
            </a:r>
          </a:p>
        </p:txBody>
      </p:sp>
      <p:sp>
        <p:nvSpPr>
          <p:cNvPr id="23" name="Text Placeholder 8"/>
          <p:cNvSpPr txBox="1">
            <a:spLocks/>
          </p:cNvSpPr>
          <p:nvPr/>
        </p:nvSpPr>
        <p:spPr>
          <a:xfrm>
            <a:off x="4671911" y="4428930"/>
            <a:ext cx="3122706" cy="606238"/>
          </a:xfrm>
          <a:prstGeom prst="rect">
            <a:avLst/>
          </a:prstGeom>
        </p:spPr>
        <p:txBody>
          <a:bodyPr/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Tx/>
              <a:buNone/>
              <a:tabLst/>
              <a:defRPr lang="en-US" sz="1999" b="1" kern="120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-120"/>
              <a:buChar char="-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CCCCCC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6 patents and SW registries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671912" y="3813861"/>
            <a:ext cx="31308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5.</a:t>
            </a:r>
          </a:p>
        </p:txBody>
      </p:sp>
      <p:cxnSp>
        <p:nvCxnSpPr>
          <p:cNvPr id="25" name="Straight Connector 4"/>
          <p:cNvCxnSpPr/>
          <p:nvPr/>
        </p:nvCxnSpPr>
        <p:spPr>
          <a:xfrm>
            <a:off x="8381308" y="5161020"/>
            <a:ext cx="105529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6"/>
          <p:cNvSpPr txBox="1">
            <a:spLocks/>
          </p:cNvSpPr>
          <p:nvPr/>
        </p:nvSpPr>
        <p:spPr>
          <a:xfrm>
            <a:off x="8381309" y="5256024"/>
            <a:ext cx="2295103" cy="606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-120"/>
              <a:buChar char="-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CCCCCC">
                    <a:lumMod val="25000"/>
                  </a:srgbClr>
                </a:solidFill>
                <a:latin typeface="Arial" charset="0"/>
                <a:cs typeface="Arial" charset="0"/>
              </a:rPr>
              <a:t>Doctoral works on hot topics and activities. </a:t>
            </a:r>
          </a:p>
        </p:txBody>
      </p:sp>
      <p:sp>
        <p:nvSpPr>
          <p:cNvPr id="27" name="Text Placeholder 8"/>
          <p:cNvSpPr txBox="1">
            <a:spLocks/>
          </p:cNvSpPr>
          <p:nvPr/>
        </p:nvSpPr>
        <p:spPr>
          <a:xfrm>
            <a:off x="8389472" y="4428446"/>
            <a:ext cx="3122706" cy="606238"/>
          </a:xfrm>
          <a:prstGeom prst="rect">
            <a:avLst/>
          </a:prstGeom>
        </p:spPr>
        <p:txBody>
          <a:bodyPr/>
          <a:lstStyle>
            <a:lvl1pPr marL="0" marR="0" indent="0" algn="l" defTabSz="108866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Tx/>
              <a:buNone/>
              <a:tabLst/>
              <a:defRPr lang="en-US" sz="1999" b="1" kern="1200" noProof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-120"/>
              <a:buChar char="-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CCCCCC">
                    <a:lumMod val="25000"/>
                  </a:srgbClr>
                </a:solidFill>
                <a:latin typeface="Arial" charset="0"/>
                <a:ea typeface="Arial" charset="0"/>
                <a:cs typeface="Arial" charset="0"/>
              </a:rPr>
              <a:t>13 doctoral thesis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8389473" y="3813377"/>
            <a:ext cx="31308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90452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Telecoms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dirty="0"/>
              <a:t>Signals, media, networks and security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39629" y="2826326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Hardware systems design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9627" y="1680450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Signals &amp; Media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283374" y="1680450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Core technologies</a:t>
            </a:r>
          </a:p>
          <a:p>
            <a:pPr marL="285750" indent="-285750">
              <a:buFontTx/>
              <a:buChar char="-"/>
            </a:pPr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927119" y="1680450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Next generation media and internet</a:t>
            </a:r>
          </a:p>
          <a:p>
            <a:pPr marL="285750" indent="-285750">
              <a:buFontTx/>
              <a:buChar char="-"/>
            </a:pPr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39628" y="3459583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Advanced media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39627" y="4092840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Signal, image and video processing and understanding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283372" y="2826326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Infrastructure for the </a:t>
            </a:r>
            <a:r>
              <a:rPr lang="en-GB" sz="16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I.o.T</a:t>
            </a:r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283370" y="3459583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5G</a:t>
            </a: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283370" y="4092840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Broadcast and multimedia</a:t>
            </a: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927110" y="2847106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927109" y="3466509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927111" y="4092840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Cybersecurity, digital identity, privacy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927110" y="2921341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Next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generation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media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7927109" y="3570954"/>
            <a:ext cx="2383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SW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defined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networking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639627" y="4884977"/>
            <a:ext cx="10665676" cy="1658495"/>
          </a:xfrm>
          <a:prstGeom prst="rect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63202" y="5061370"/>
            <a:ext cx="7040336" cy="136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Key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areas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are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advanced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electronics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circuit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(up to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millimeter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waves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), 5G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core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technologies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advanced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array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and data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processing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next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generation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media and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next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generation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internet,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including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prominently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internet of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things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Social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networks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full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chain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issues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aspects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Cybersecurity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are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also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areas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activity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s-ES_tradnl" sz="14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 Center.</a:t>
            </a:r>
          </a:p>
        </p:txBody>
      </p:sp>
      <p:pic>
        <p:nvPicPr>
          <p:cNvPr id="32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14"/>
          <a:stretch/>
        </p:blipFill>
        <p:spPr>
          <a:xfrm>
            <a:off x="7728916" y="4918970"/>
            <a:ext cx="3565968" cy="1624502"/>
          </a:xfrm>
        </p:spPr>
      </p:pic>
    </p:spTree>
    <p:extLst>
      <p:ext uri="{BB962C8B-B14F-4D97-AF65-F5344CB8AC3E}">
        <p14:creationId xmlns:p14="http://schemas.microsoft.com/office/powerpoint/2010/main" val="200648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Engineering &amp; Digital Transformation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dirty="0"/>
              <a:t>Target sector orientation, data exploitation, advanced modelling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39629" y="2826326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Retail</a:t>
            </a: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Industry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9628" y="1680450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Target sector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283374" y="1680450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Telecommunication technologies</a:t>
            </a:r>
          </a:p>
          <a:p>
            <a:pPr marL="285750" indent="-285750">
              <a:buFontTx/>
              <a:buChar char="-"/>
            </a:pPr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927119" y="1680450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Data engineering</a:t>
            </a:r>
          </a:p>
          <a:p>
            <a:pPr marL="285750" indent="-285750">
              <a:buFontTx/>
              <a:buChar char="-"/>
            </a:pPr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39628" y="3459583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Agro-food</a:t>
            </a: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Health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39629" y="4092839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283372" y="2826326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Cloud technologies</a:t>
            </a: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283368" y="3459583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283370" y="4092840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Large scale platforms</a:t>
            </a: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927110" y="2847106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927109" y="3466509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927111" y="4092840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Modelling, simulation and advanced visualization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927110" y="2921341"/>
            <a:ext cx="2095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Business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intelligence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927108" y="3528258"/>
            <a:ext cx="3021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Data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exploit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. and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deep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learning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39627" y="4059319"/>
            <a:ext cx="1005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Telecom.</a:t>
            </a:r>
          </a:p>
          <a:p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Finance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83368" y="3540333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Computer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communications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639627" y="4884977"/>
            <a:ext cx="10665676" cy="1658495"/>
          </a:xfrm>
          <a:prstGeom prst="rect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23642" y="4987333"/>
            <a:ext cx="6719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Focused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on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digital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transformation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several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niche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sectors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. Big Data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techniques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technologies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, Business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Intelligence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tools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Very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Advanced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Simulation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Visualization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, Artificial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Intelligence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Large-Scale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Platform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and Cloud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technologies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2" name="Picture 2" descr="ttp://robohub.org/wp-content/uploads/2017/03/bigstock-1633212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15" y="4919009"/>
            <a:ext cx="2841601" cy="1598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9547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Connected Industry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dirty="0"/>
              <a:t>Data-driven, cognitive computation, Big Data, </a:t>
            </a:r>
            <a:r>
              <a:rPr lang="en-GB" dirty="0" err="1"/>
              <a:t>IoT</a:t>
            </a:r>
            <a:endParaRPr lang="en-GB" dirty="0"/>
          </a:p>
        </p:txBody>
      </p:sp>
      <p:sp>
        <p:nvSpPr>
          <p:cNvPr id="5" name="Rectángulo 4"/>
          <p:cNvSpPr/>
          <p:nvPr/>
        </p:nvSpPr>
        <p:spPr>
          <a:xfrm>
            <a:off x="639629" y="2826326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Data-driven industry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9626" y="1680450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Smart industry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283374" y="1680450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2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IoT</a:t>
            </a:r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Data analytics</a:t>
            </a:r>
          </a:p>
          <a:p>
            <a:pPr marL="285750" indent="-285750">
              <a:buFontTx/>
              <a:buChar char="-"/>
            </a:pPr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927119" y="1680450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Computing &amp; communications</a:t>
            </a:r>
          </a:p>
          <a:p>
            <a:pPr marL="285750" indent="-285750">
              <a:buFontTx/>
              <a:buChar char="-"/>
            </a:pPr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39628" y="3459583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Robotics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39627" y="4092840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Machine Learning. Cognitive computation 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283372" y="2826326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Predictive maintenance</a:t>
            </a: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283370" y="3459583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Big data, advanced analytics</a:t>
            </a: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283370" y="4092840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IoT</a:t>
            </a:r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 retail, transport, environment</a:t>
            </a: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927110" y="2847106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927109" y="3466509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927111" y="4092840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Agile &amp; lean SW development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927110" y="2921341"/>
            <a:ext cx="3045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Cloud and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virtualization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infrastr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7927109" y="3570954"/>
            <a:ext cx="1691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Internet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services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639627" y="4884977"/>
            <a:ext cx="10665676" cy="1658495"/>
          </a:xfrm>
          <a:prstGeom prst="rect">
            <a:avLst/>
          </a:prstGeom>
          <a:solidFill>
            <a:schemeClr val="bg1">
              <a:alpha val="99000"/>
            </a:schemeClr>
          </a:solidFill>
          <a:ln w="603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07743" y="5052504"/>
            <a:ext cx="71512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Aligned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objectives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EC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initiative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Digitising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European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Industry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manufacturing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sector in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EU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accounts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2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million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enterprises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and 60% of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productivity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growth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).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Outstanding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activity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core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technologies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advance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concept of Smart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Industry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including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world-class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research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IoT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and data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analytics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2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41" y="4916607"/>
            <a:ext cx="2784757" cy="1605035"/>
          </a:xfrm>
        </p:spPr>
      </p:pic>
    </p:spTree>
    <p:extLst>
      <p:ext uri="{BB962C8B-B14F-4D97-AF65-F5344CB8AC3E}">
        <p14:creationId xmlns:p14="http://schemas.microsoft.com/office/powerpoint/2010/main" val="420548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 Cities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dirty="0"/>
              <a:t>Spaces, resources, citizens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39629" y="2840177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Intelligent Transport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9629" y="1694301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City services management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283374" y="1680450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Smart spaces</a:t>
            </a:r>
          </a:p>
          <a:p>
            <a:pPr marL="285750" indent="-285750">
              <a:buFontTx/>
              <a:buChar char="-"/>
            </a:pPr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927119" y="1680450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Technologies</a:t>
            </a:r>
          </a:p>
          <a:p>
            <a:pPr marL="285750" indent="-285750">
              <a:buFontTx/>
              <a:buChar char="-"/>
            </a:pPr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39628" y="3459583"/>
            <a:ext cx="3378194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Resources management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39629" y="4092839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283372" y="2826326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Mobility and personalization</a:t>
            </a: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283368" y="3459583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283370" y="4092840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Citizen-oriented services</a:t>
            </a: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927110" y="2847106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927109" y="3466509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927111" y="4092840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Mobile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927110" y="2921341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latin typeface="Arial" charset="0"/>
                <a:ea typeface="Arial" charset="0"/>
                <a:cs typeface="Arial" charset="0"/>
              </a:rPr>
              <a:t>Internet of </a:t>
            </a:r>
            <a:r>
              <a:rPr lang="es-ES_tradnl" dirty="0" err="1">
                <a:latin typeface="Arial" charset="0"/>
                <a:ea typeface="Arial" charset="0"/>
                <a:cs typeface="Arial" charset="0"/>
              </a:rPr>
              <a:t>Things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927108" y="3528258"/>
            <a:ext cx="249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Data-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driven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Management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39627" y="4132112"/>
            <a:ext cx="3047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Contextual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information</a:t>
            </a:r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systems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83368" y="3540333"/>
            <a:ext cx="3134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Personal and social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experiences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639627" y="4884977"/>
            <a:ext cx="10665676" cy="1658495"/>
          </a:xfrm>
          <a:prstGeom prst="rect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42811" y="5044548"/>
            <a:ext cx="7184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dirty="0" err="1">
                <a:solidFill>
                  <a:srgbClr val="333333"/>
                </a:solidFill>
              </a:rPr>
              <a:t>The</a:t>
            </a:r>
            <a:r>
              <a:rPr lang="es-ES_tradnl" sz="1600" dirty="0">
                <a:solidFill>
                  <a:srgbClr val="333333"/>
                </a:solidFill>
              </a:rPr>
              <a:t> Smart City concept, in </a:t>
            </a:r>
            <a:r>
              <a:rPr lang="es-ES_tradnl" sz="1600" dirty="0" err="1">
                <a:solidFill>
                  <a:srgbClr val="333333"/>
                </a:solidFill>
              </a:rPr>
              <a:t>the</a:t>
            </a:r>
            <a:r>
              <a:rPr lang="es-ES_tradnl" sz="1600" dirty="0">
                <a:solidFill>
                  <a:srgbClr val="333333"/>
                </a:solidFill>
              </a:rPr>
              <a:t> IPTC </a:t>
            </a:r>
            <a:r>
              <a:rPr lang="es-ES_tradnl" sz="1600" dirty="0" err="1">
                <a:solidFill>
                  <a:srgbClr val="333333"/>
                </a:solidFill>
              </a:rPr>
              <a:t>view</a:t>
            </a:r>
            <a:r>
              <a:rPr lang="es-ES_tradnl" sz="1600" dirty="0">
                <a:solidFill>
                  <a:srgbClr val="333333"/>
                </a:solidFill>
              </a:rPr>
              <a:t>, </a:t>
            </a:r>
            <a:r>
              <a:rPr lang="es-ES_tradnl" sz="1600" dirty="0" err="1">
                <a:solidFill>
                  <a:srgbClr val="333333"/>
                </a:solidFill>
              </a:rPr>
              <a:t>includes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not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only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the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technologies</a:t>
            </a:r>
            <a:r>
              <a:rPr lang="es-ES_tradnl" sz="1600" dirty="0">
                <a:solidFill>
                  <a:srgbClr val="333333"/>
                </a:solidFill>
              </a:rPr>
              <a:t> to </a:t>
            </a:r>
            <a:r>
              <a:rPr lang="es-ES_tradnl" sz="1600" dirty="0" err="1">
                <a:solidFill>
                  <a:srgbClr val="333333"/>
                </a:solidFill>
              </a:rPr>
              <a:t>make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the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city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services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management</a:t>
            </a:r>
            <a:r>
              <a:rPr lang="es-ES_tradnl" sz="1600" dirty="0">
                <a:solidFill>
                  <a:srgbClr val="333333"/>
                </a:solidFill>
              </a:rPr>
              <a:t> more </a:t>
            </a:r>
            <a:r>
              <a:rPr lang="es-ES_tradnl" sz="1600" dirty="0" err="1">
                <a:solidFill>
                  <a:srgbClr val="333333"/>
                </a:solidFill>
              </a:rPr>
              <a:t>efficient</a:t>
            </a:r>
            <a:r>
              <a:rPr lang="es-ES_tradnl" sz="1600" dirty="0">
                <a:solidFill>
                  <a:srgbClr val="333333"/>
                </a:solidFill>
              </a:rPr>
              <a:t> and </a:t>
            </a:r>
            <a:r>
              <a:rPr lang="es-ES_tradnl" sz="1600" dirty="0" err="1">
                <a:solidFill>
                  <a:srgbClr val="333333"/>
                </a:solidFill>
              </a:rPr>
              <a:t>sustainable</a:t>
            </a:r>
            <a:r>
              <a:rPr lang="es-ES_tradnl" sz="1600" dirty="0">
                <a:solidFill>
                  <a:srgbClr val="333333"/>
                </a:solidFill>
              </a:rPr>
              <a:t>, </a:t>
            </a:r>
            <a:r>
              <a:rPr lang="es-ES_tradnl" sz="1600" dirty="0" err="1">
                <a:solidFill>
                  <a:srgbClr val="333333"/>
                </a:solidFill>
              </a:rPr>
              <a:t>but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also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those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that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allow</a:t>
            </a:r>
            <a:r>
              <a:rPr lang="es-ES_tradnl" sz="1600" dirty="0">
                <a:solidFill>
                  <a:srgbClr val="333333"/>
                </a:solidFill>
              </a:rPr>
              <a:t> to </a:t>
            </a:r>
            <a:r>
              <a:rPr lang="es-ES_tradnl" sz="1600" dirty="0" err="1">
                <a:solidFill>
                  <a:srgbClr val="333333"/>
                </a:solidFill>
              </a:rPr>
              <a:t>provide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its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citizens</a:t>
            </a:r>
            <a:r>
              <a:rPr lang="es-ES_tradnl" sz="1600" dirty="0">
                <a:solidFill>
                  <a:srgbClr val="333333"/>
                </a:solidFill>
              </a:rPr>
              <a:t> and </a:t>
            </a:r>
            <a:r>
              <a:rPr lang="es-ES_tradnl" sz="1600" dirty="0" err="1">
                <a:solidFill>
                  <a:srgbClr val="333333"/>
                </a:solidFill>
              </a:rPr>
              <a:t>visitors</a:t>
            </a:r>
            <a:r>
              <a:rPr lang="es-ES_tradnl" sz="1600" dirty="0">
                <a:solidFill>
                  <a:srgbClr val="333333"/>
                </a:solidFill>
              </a:rPr>
              <a:t> more and </a:t>
            </a:r>
            <a:r>
              <a:rPr lang="es-ES_tradnl" sz="1600" dirty="0" err="1">
                <a:solidFill>
                  <a:srgbClr val="333333"/>
                </a:solidFill>
              </a:rPr>
              <a:t>richer</a:t>
            </a:r>
            <a:r>
              <a:rPr lang="es-ES_tradnl" sz="1600" dirty="0">
                <a:solidFill>
                  <a:srgbClr val="333333"/>
                </a:solidFill>
              </a:rPr>
              <a:t> personal and social </a:t>
            </a:r>
            <a:r>
              <a:rPr lang="es-ES_tradnl" sz="1600" dirty="0" err="1">
                <a:solidFill>
                  <a:srgbClr val="333333"/>
                </a:solidFill>
              </a:rPr>
              <a:t>experiences</a:t>
            </a:r>
            <a:r>
              <a:rPr lang="es-ES_tradnl" sz="1600" dirty="0">
                <a:solidFill>
                  <a:srgbClr val="333333"/>
                </a:solidFill>
              </a:rPr>
              <a:t>. </a:t>
            </a:r>
            <a:r>
              <a:rPr lang="es-ES_tradnl" sz="1600" dirty="0" err="1">
                <a:solidFill>
                  <a:srgbClr val="333333"/>
                </a:solidFill>
              </a:rPr>
              <a:t>Thus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the</a:t>
            </a:r>
            <a:r>
              <a:rPr lang="es-ES_tradnl" sz="1600" dirty="0">
                <a:solidFill>
                  <a:srgbClr val="333333"/>
                </a:solidFill>
              </a:rPr>
              <a:t> Smart City concept </a:t>
            </a:r>
            <a:r>
              <a:rPr lang="es-ES_tradnl" sz="1600" dirty="0" err="1">
                <a:solidFill>
                  <a:srgbClr val="333333"/>
                </a:solidFill>
              </a:rPr>
              <a:t>extends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itself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into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the</a:t>
            </a:r>
            <a:r>
              <a:rPr lang="es-ES_tradnl" sz="1600" dirty="0">
                <a:solidFill>
                  <a:srgbClr val="333333"/>
                </a:solidFill>
              </a:rPr>
              <a:t> Smart </a:t>
            </a:r>
            <a:r>
              <a:rPr lang="es-ES_tradnl" sz="1600" dirty="0" err="1">
                <a:solidFill>
                  <a:srgbClr val="333333"/>
                </a:solidFill>
              </a:rPr>
              <a:t>Spaces</a:t>
            </a:r>
            <a:r>
              <a:rPr lang="es-ES_tradnl" sz="1600" dirty="0">
                <a:solidFill>
                  <a:srgbClr val="333333"/>
                </a:solidFill>
              </a:rPr>
              <a:t>, </a:t>
            </a:r>
            <a:r>
              <a:rPr lang="es-ES_tradnl" sz="1600" dirty="0" err="1">
                <a:solidFill>
                  <a:srgbClr val="333333"/>
                </a:solidFill>
              </a:rPr>
              <a:t>including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specific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indoor</a:t>
            </a:r>
            <a:r>
              <a:rPr lang="es-ES_tradnl" sz="1600" dirty="0">
                <a:solidFill>
                  <a:srgbClr val="333333"/>
                </a:solidFill>
              </a:rPr>
              <a:t>, </a:t>
            </a:r>
            <a:r>
              <a:rPr lang="es-ES_tradnl" sz="1600" dirty="0" err="1">
                <a:solidFill>
                  <a:srgbClr val="333333"/>
                </a:solidFill>
              </a:rPr>
              <a:t>public</a:t>
            </a:r>
            <a:r>
              <a:rPr lang="es-ES_tradnl" sz="1600" dirty="0">
                <a:solidFill>
                  <a:srgbClr val="333333"/>
                </a:solidFill>
              </a:rPr>
              <a:t> and </a:t>
            </a:r>
            <a:r>
              <a:rPr lang="es-ES_tradnl" sz="1600" dirty="0" err="1">
                <a:solidFill>
                  <a:srgbClr val="333333"/>
                </a:solidFill>
              </a:rPr>
              <a:t>private</a:t>
            </a:r>
            <a:r>
              <a:rPr lang="es-ES_tradnl" sz="1600" dirty="0">
                <a:solidFill>
                  <a:srgbClr val="333333"/>
                </a:solidFill>
              </a:rPr>
              <a:t>, </a:t>
            </a:r>
            <a:r>
              <a:rPr lang="es-ES_tradnl" sz="1600" dirty="0" err="1">
                <a:solidFill>
                  <a:srgbClr val="333333"/>
                </a:solidFill>
              </a:rPr>
              <a:t>leisure</a:t>
            </a:r>
            <a:r>
              <a:rPr lang="es-ES_tradnl" sz="1600" dirty="0">
                <a:solidFill>
                  <a:srgbClr val="333333"/>
                </a:solidFill>
              </a:rPr>
              <a:t> and </a:t>
            </a:r>
            <a:r>
              <a:rPr lang="es-ES_tradnl" sz="1600" dirty="0" err="1">
                <a:solidFill>
                  <a:srgbClr val="333333"/>
                </a:solidFill>
              </a:rPr>
              <a:t>work</a:t>
            </a:r>
            <a:r>
              <a:rPr lang="es-ES_tradnl" sz="1600" dirty="0">
                <a:solidFill>
                  <a:srgbClr val="333333"/>
                </a:solidFill>
              </a:rPr>
              <a:t> </a:t>
            </a:r>
            <a:r>
              <a:rPr lang="es-ES_tradnl" sz="1600" dirty="0" err="1">
                <a:solidFill>
                  <a:srgbClr val="333333"/>
                </a:solidFill>
              </a:rPr>
              <a:t>spaces</a:t>
            </a:r>
            <a:r>
              <a:rPr lang="es-ES_tradnl" sz="1600" dirty="0">
                <a:solidFill>
                  <a:srgbClr val="333333"/>
                </a:solidFill>
              </a:rPr>
              <a:t>.</a:t>
            </a:r>
            <a:endParaRPr lang="es-ES_tradnl" sz="1600" dirty="0"/>
          </a:p>
        </p:txBody>
      </p:sp>
      <p:pic>
        <p:nvPicPr>
          <p:cNvPr id="32" name="Picture 4" descr="ttps://www.mytechlogy.com/upload/by_users/VedRaj/271607011737Big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544" y="4937529"/>
            <a:ext cx="3226012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9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Interaction and Interfaces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dirty="0"/>
              <a:t>Augmented, virtual, natural and smart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39629" y="2840177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Augmented and natural interaction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9627" y="1694301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Augmented, virtual and natural interfaces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283372" y="1680450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Smart spaces technologies</a:t>
            </a:r>
          </a:p>
          <a:p>
            <a:pPr marL="285750" indent="-285750">
              <a:buFontTx/>
              <a:buChar char="-"/>
            </a:pPr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927119" y="1680450"/>
            <a:ext cx="3378193" cy="1039091"/>
          </a:xfrm>
          <a:prstGeom prst="rect">
            <a:avLst/>
          </a:prstGeom>
          <a:solidFill>
            <a:schemeClr val="accent2"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Applications</a:t>
            </a:r>
          </a:p>
          <a:p>
            <a:pPr marL="285750" indent="-285750">
              <a:buFontTx/>
              <a:buChar char="-"/>
            </a:pPr>
            <a:endParaRPr lang="en-GB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39628" y="3459583"/>
            <a:ext cx="3378194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Advanced graphics and visualization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39629" y="4092839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283372" y="2826326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Biometrics</a:t>
            </a: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283368" y="3459583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283370" y="4092840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Context interpretation</a:t>
            </a: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927110" y="2847106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927109" y="3466509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927111" y="4092840"/>
            <a:ext cx="3378193" cy="512619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Training and rehabilitation</a:t>
            </a:r>
          </a:p>
          <a:p>
            <a:pPr marL="285750" indent="-285750">
              <a:buFontTx/>
              <a:buChar char="-"/>
            </a:pPr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927110" y="2921341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Industries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7927108" y="3528258"/>
            <a:ext cx="219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Leasure</a:t>
            </a:r>
            <a:r>
              <a:rPr lang="es-ES_tradnl" dirty="0"/>
              <a:t> and </a:t>
            </a:r>
            <a:r>
              <a:rPr lang="es-ES_tradnl" dirty="0" err="1"/>
              <a:t>learning</a:t>
            </a:r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639627" y="4132112"/>
            <a:ext cx="2063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3D and </a:t>
            </a:r>
            <a:r>
              <a:rPr lang="es-ES_tradnl" sz="1600" dirty="0" err="1">
                <a:latin typeface="Arial" charset="0"/>
                <a:ea typeface="Arial" charset="0"/>
                <a:cs typeface="Arial" charset="0"/>
              </a:rPr>
              <a:t>holographics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83368" y="3540333"/>
            <a:ext cx="128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Localization</a:t>
            </a:r>
            <a:endParaRPr lang="es-ES_tradnl" dirty="0"/>
          </a:p>
        </p:txBody>
      </p:sp>
      <p:sp>
        <p:nvSpPr>
          <p:cNvPr id="35" name="Rectángulo 34"/>
          <p:cNvSpPr/>
          <p:nvPr/>
        </p:nvSpPr>
        <p:spPr>
          <a:xfrm>
            <a:off x="639627" y="4884977"/>
            <a:ext cx="10665676" cy="1658495"/>
          </a:xfrm>
          <a:prstGeom prst="rect">
            <a:avLst/>
          </a:prstGeom>
          <a:solidFill>
            <a:schemeClr val="bg1">
              <a:alpha val="99000"/>
            </a:schemeClr>
          </a:solidFill>
          <a:ln w="603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04655" y="5175615"/>
            <a:ext cx="85759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Augmented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, Virtual and Natural Interfaces are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key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focus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of a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part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IPTC.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Combined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other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smart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spaces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concepts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one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basic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challenges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is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provide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enriched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experiences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Application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fields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range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from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accessibility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leisure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from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es-ES_tradnl" sz="1600" dirty="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rehabilitation</a:t>
            </a:r>
            <a:r>
              <a:rPr lang="es-ES_tradnl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s-ES_tradnl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2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6"/>
          <a:stretch/>
        </p:blipFill>
        <p:spPr>
          <a:xfrm>
            <a:off x="679383" y="4925332"/>
            <a:ext cx="1649918" cy="1594800"/>
          </a:xfrm>
          <a:ln w="136525">
            <a:noFill/>
          </a:ln>
        </p:spPr>
      </p:pic>
    </p:spTree>
    <p:extLst>
      <p:ext uri="{BB962C8B-B14F-4D97-AF65-F5344CB8AC3E}">
        <p14:creationId xmlns:p14="http://schemas.microsoft.com/office/powerpoint/2010/main" val="235770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5516</TotalTime>
  <Words>1221</Words>
  <Application>Microsoft Macintosh PowerPoint</Application>
  <PresentationFormat>Panorámica</PresentationFormat>
  <Paragraphs>388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.HelveticaNeueDeskInterface-Regular</vt:lpstr>
      <vt:lpstr>Arial</vt:lpstr>
      <vt:lpstr>Calibri</vt:lpstr>
      <vt:lpstr>Calibri Light</vt:lpstr>
      <vt:lpstr>Courier New</vt:lpstr>
      <vt:lpstr>Exo Light</vt:lpstr>
      <vt:lpstr>Tema de Office</vt:lpstr>
      <vt:lpstr>Information Processing and Telecommunications Center</vt:lpstr>
      <vt:lpstr>Who We Are</vt:lpstr>
      <vt:lpstr>What We Do</vt:lpstr>
      <vt:lpstr>IPTC in facts and figures </vt:lpstr>
      <vt:lpstr>Future Telecoms</vt:lpstr>
      <vt:lpstr>Data Engineering &amp; Digital Transformation</vt:lpstr>
      <vt:lpstr>Connected Industry</vt:lpstr>
      <vt:lpstr>Smart Cities</vt:lpstr>
      <vt:lpstr>Interaction and Interfaces</vt:lpstr>
      <vt:lpstr>Mobility and Transport</vt:lpstr>
      <vt:lpstr>Defense, Remote Sensing &amp; Space</vt:lpstr>
      <vt:lpstr>Consulting and other support services</vt:lpstr>
      <vt:lpstr>Education</vt:lpstr>
      <vt:lpstr>Facilities and infrastructures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Processing and Telecommunications Center</dc:title>
  <dc:creator>Usuario de Microsoft Office</dc:creator>
  <cp:lastModifiedBy>anamaria.bernardos@upm.es</cp:lastModifiedBy>
  <cp:revision>143</cp:revision>
  <dcterms:created xsi:type="dcterms:W3CDTF">2017-05-25T09:52:01Z</dcterms:created>
  <dcterms:modified xsi:type="dcterms:W3CDTF">2019-11-30T21:51:15Z</dcterms:modified>
</cp:coreProperties>
</file>